
<file path=[Content_Types].xml><?xml version="1.0" encoding="utf-8"?>
<Types xmlns="http://schemas.openxmlformats.org/package/2006/content-types">
  <Default Extension="xml" ContentType="application/xml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4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0" r:id="rId4"/>
  </p:sldMasterIdLst>
  <p:notesMasterIdLst>
    <p:notesMasterId r:id="rId17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</p:sldIdLst>
  <p:sldSz cx="9144000" cy="6858000" type="screen4x3"/>
  <p:notesSz cx="6858000" cy="9144000"/>
  <p:defaultTextStyle>
    <a:defPPr>
      <a:defRPr lang="pt-P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Arial" charset="0"/>
        <a:ea typeface="ＭＳ Ｐゴシック" charset="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CC0000"/>
    <a:srgbClr val="66FF66"/>
    <a:srgbClr val="FFCC00"/>
    <a:srgbClr val="FFFF66"/>
    <a:srgbClr val="00FF99"/>
    <a:srgbClr val="000000"/>
    <a:srgbClr val="A500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521" autoAdjust="0"/>
    <p:restoredTop sz="94660" autoAdjust="0"/>
  </p:normalViewPr>
  <p:slideViewPr>
    <p:cSldViewPr>
      <p:cViewPr varScale="1">
        <p:scale>
          <a:sx n="140" d="100"/>
          <a:sy n="140" d="100"/>
        </p:scale>
        <p:origin x="-1624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20" Type="http://schemas.openxmlformats.org/officeDocument/2006/relationships/viewProps" Target="viewProps.xml"/><Relationship Id="rId21" Type="http://schemas.openxmlformats.org/officeDocument/2006/relationships/theme" Target="theme/theme1.xml"/><Relationship Id="rId22" Type="http://schemas.openxmlformats.org/officeDocument/2006/relationships/tableStyles" Target="tableStyles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notesMaster" Target="notesMasters/notesMaster1.xml"/><Relationship Id="rId18" Type="http://schemas.openxmlformats.org/officeDocument/2006/relationships/printerSettings" Target="printerSettings/printerSettings1.bin"/><Relationship Id="rId19" Type="http://schemas.openxmlformats.org/officeDocument/2006/relationships/presProps" Target="presProp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o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+mn-ea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3" name="Marcador de Posição d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85D3A00-6BCE-AF48-9993-D5429AEE8B9F}" type="datetimeFigureOut">
              <a:rPr lang="pt-PT"/>
              <a:pPr/>
              <a:t>9/6/13</a:t>
            </a:fld>
            <a:endParaRPr lang="pt-PT"/>
          </a:p>
        </p:txBody>
      </p:sp>
      <p:sp>
        <p:nvSpPr>
          <p:cNvPr id="4" name="Marcador de Posição da Imagem do Diapositivo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PT" noProof="0" smtClean="0"/>
          </a:p>
        </p:txBody>
      </p:sp>
      <p:sp>
        <p:nvSpPr>
          <p:cNvPr id="5" name="Marcador de Posição de Nota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pt-PT"/>
              <a:t>Clique para editar os estilos</a:t>
            </a:r>
          </a:p>
          <a:p>
            <a:pPr lvl="1"/>
            <a:r>
              <a:rPr lang="pt-PT"/>
              <a:t>Segundo nível</a:t>
            </a:r>
          </a:p>
          <a:p>
            <a:pPr lvl="2"/>
            <a:r>
              <a:rPr lang="pt-PT"/>
              <a:t>Terceiro nível</a:t>
            </a:r>
          </a:p>
          <a:p>
            <a:pPr lvl="3"/>
            <a:r>
              <a:rPr lang="pt-PT"/>
              <a:t>Quarto nível</a:t>
            </a:r>
          </a:p>
          <a:p>
            <a:pPr lvl="4"/>
            <a:r>
              <a:rPr lang="pt-PT"/>
              <a:t>Quinto nível</a:t>
            </a:r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+mn-ea"/>
              </a:defRPr>
            </a:lvl1pPr>
          </a:lstStyle>
          <a:p>
            <a:pPr>
              <a:defRPr/>
            </a:pPr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BEEB8F8-5ABE-414D-B158-2944F32C8A4A}" type="slidenum">
              <a:rPr lang="pt-PT"/>
              <a:pPr/>
              <a:t>‹#›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424545945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8675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28676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4541A118-9747-6649-8A68-96B5D0FA5451}" type="slidenum">
              <a:rPr lang="pt-PT"/>
              <a:pPr eaLnBrk="1" hangingPunct="1"/>
              <a:t>1</a:t>
            </a:fld>
            <a:endParaRPr lang="pt-PT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7891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37892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1E7178EC-A836-754F-AFEF-1237CFD21708}" type="slidenum">
              <a:rPr lang="pt-PT"/>
              <a:pPr eaLnBrk="1" hangingPunct="1"/>
              <a:t>10</a:t>
            </a:fld>
            <a:endParaRPr lang="pt-PT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8915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38916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D7371F71-DC3C-A341-9D4B-651006312C69}" type="slidenum">
              <a:rPr lang="pt-PT"/>
              <a:pPr eaLnBrk="1" hangingPunct="1"/>
              <a:t>11</a:t>
            </a:fld>
            <a:endParaRPr lang="pt-PT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9939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39940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13BD20B6-E38B-FD4B-9D16-CB82E9482ACD}" type="slidenum">
              <a:rPr lang="pt-PT"/>
              <a:pPr eaLnBrk="1" hangingPunct="1"/>
              <a:t>12</a:t>
            </a:fld>
            <a:endParaRPr lang="pt-PT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9699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29700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6D3ED55-490F-8248-BAB0-01C56A0DAEAA}" type="slidenum">
              <a:rPr lang="pt-PT"/>
              <a:pPr eaLnBrk="1" hangingPunct="1"/>
              <a:t>2</a:t>
            </a:fld>
            <a:endParaRPr lang="pt-P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0723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30724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DC19B31-1479-D24C-9AB2-FDFCC2E4D6A7}" type="slidenum">
              <a:rPr lang="pt-PT"/>
              <a:pPr eaLnBrk="1" hangingPunct="1"/>
              <a:t>3</a:t>
            </a:fld>
            <a:endParaRPr lang="pt-P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1747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31748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C98C13C2-DAF5-6546-AE5E-347273A6E650}" type="slidenum">
              <a:rPr lang="pt-PT"/>
              <a:pPr eaLnBrk="1" hangingPunct="1"/>
              <a:t>4</a:t>
            </a:fld>
            <a:endParaRPr lang="pt-P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2771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32772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EF4CAD28-D549-0942-A11E-DFF5ACC3B721}" type="slidenum">
              <a:rPr lang="pt-PT"/>
              <a:pPr eaLnBrk="1" hangingPunct="1"/>
              <a:t>5</a:t>
            </a:fld>
            <a:endParaRPr lang="pt-P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3795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33796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8131CA4D-26F4-F641-852D-ACC1A92BDC45}" type="slidenum">
              <a:rPr lang="pt-PT"/>
              <a:pPr eaLnBrk="1" hangingPunct="1"/>
              <a:t>6</a:t>
            </a:fld>
            <a:endParaRPr lang="pt-PT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4819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34820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E03F417F-25A4-1042-A9AF-2850CD42FFC5}" type="slidenum">
              <a:rPr lang="pt-PT"/>
              <a:pPr eaLnBrk="1" hangingPunct="1"/>
              <a:t>7</a:t>
            </a:fld>
            <a:endParaRPr lang="pt-PT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5843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35844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B8B71D62-215F-284F-AF98-EBCAF864E682}" type="slidenum">
              <a:rPr lang="pt-PT"/>
              <a:pPr eaLnBrk="1" hangingPunct="1"/>
              <a:t>8</a:t>
            </a:fld>
            <a:endParaRPr lang="pt-PT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Marcador de Posição da Imagem do Diapositivo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36867" name="Marcador de Posição de Notas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en-US">
              <a:latin typeface="Calibri" charset="0"/>
            </a:endParaRPr>
          </a:p>
        </p:txBody>
      </p:sp>
      <p:sp>
        <p:nvSpPr>
          <p:cNvPr id="36868" name="Marcador de Posição do Número do Diapositivo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fld id="{DBB84146-128F-7C44-AC9D-D1DD0B56648B}" type="slidenum">
              <a:rPr lang="pt-PT"/>
              <a:pPr eaLnBrk="1" hangingPunct="1"/>
              <a:t>9</a:t>
            </a:fld>
            <a:endParaRPr lang="pt-P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2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1752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pt-PT"/>
              <a:t>Impressão apenas válida na data </a:t>
            </a:r>
            <a:fld id="{D724D671-CB09-DC4E-9109-C929F8759A4F}" type="datetime1">
              <a:rPr lang="pt-PT"/>
              <a:pPr/>
              <a:t>9/6/13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3274613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2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1752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pt-PT"/>
              <a:t>Impressão apenas válida na data </a:t>
            </a:r>
            <a:fld id="{CE915F96-412A-A04B-8FD8-A3E1AC5E60CD}" type="datetime1">
              <a:rPr lang="pt-PT"/>
              <a:pPr/>
              <a:t>9/6/13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5267804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2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1752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pt-PT"/>
              <a:t>Impressão apenas válida na data </a:t>
            </a:r>
            <a:fld id="{789F48CE-89F7-4E4C-A345-50EBE142ABD8}" type="datetime1">
              <a:rPr lang="pt-PT"/>
              <a:pPr/>
              <a:t>9/6/13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3777629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2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1752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pt-PT"/>
              <a:t>Impressão apenas válida na data </a:t>
            </a:r>
            <a:fld id="{792E9B84-8986-8F4E-BCF0-98D6BF8CE8C5}" type="datetime1">
              <a:rPr lang="pt-PT"/>
              <a:pPr/>
              <a:t>9/6/13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555970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2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1752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pt-PT"/>
              <a:t>Impressão apenas válida na data </a:t>
            </a:r>
            <a:fld id="{3B7FEDCD-17B5-4648-ADA5-35FB7E4BAE61}" type="datetime1">
              <a:rPr lang="pt-PT"/>
              <a:pPr/>
              <a:t>9/6/13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1447968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2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1752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pt-PT"/>
              <a:t>Impressão apenas válida na data </a:t>
            </a:r>
            <a:fld id="{1A324DB5-9F51-9D42-A378-B59A197BC699}" type="datetime1">
              <a:rPr lang="pt-PT"/>
              <a:pPr/>
              <a:t>9/6/13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540293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2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1752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pt-PT"/>
              <a:t>Impressão apenas válida na data </a:t>
            </a:r>
            <a:fld id="{F71400F1-200C-A342-910D-B9600A7A3C4D}" type="datetime1">
              <a:rPr lang="pt-PT"/>
              <a:pPr/>
              <a:t>9/6/13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2375784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2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1752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pt-PT"/>
              <a:t>Impressão apenas válida na data </a:t>
            </a:r>
            <a:fld id="{3089219A-2856-9C49-B246-BB1B0275862B}" type="datetime1">
              <a:rPr lang="pt-PT"/>
              <a:pPr/>
              <a:t>9/6/13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652487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2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1752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pt-PT"/>
              <a:t>Impressão apenas válida na data </a:t>
            </a:r>
            <a:fld id="{A83BAB25-0310-6541-BB25-B9978FA32F5E}" type="datetime1">
              <a:rPr lang="pt-PT"/>
              <a:pPr/>
              <a:t>9/6/13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7868596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2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1752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pt-PT"/>
              <a:t>Impressão apenas válida na data </a:t>
            </a:r>
            <a:fld id="{AC0E38D4-710F-C745-9CE1-7F8D5658258A}" type="datetime1">
              <a:rPr lang="pt-PT"/>
              <a:pPr/>
              <a:t>9/6/13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8939086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2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1752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pt-PT"/>
              <a:t>Impressão apenas válida na data </a:t>
            </a:r>
            <a:fld id="{BE03A3D1-6DD9-6345-9A73-8013C9A691DD}" type="datetime1">
              <a:rPr lang="pt-PT"/>
              <a:pPr/>
              <a:t>9/6/13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2367921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2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1752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pt-PT"/>
              <a:t>Impressão apenas válida na data </a:t>
            </a:r>
            <a:fld id="{F1684F28-E4E3-C94C-99A2-0F58929A14C0}" type="datetime1">
              <a:rPr lang="pt-PT"/>
              <a:pPr/>
              <a:t>9/6/13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0906924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Diapositivo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2"/>
          <p:cNvSpPr>
            <a:spLocks noGrp="1"/>
          </p:cNvSpPr>
          <p:nvPr>
            <p:ph type="dt" sz="half" idx="10"/>
          </p:nvPr>
        </p:nvSpPr>
        <p:spPr>
          <a:xfrm>
            <a:off x="152400" y="6400800"/>
            <a:ext cx="1752600" cy="320675"/>
          </a:xfrm>
        </p:spPr>
        <p:txBody>
          <a:bodyPr/>
          <a:lstStyle>
            <a:lvl1pPr>
              <a:defRPr/>
            </a:lvl1pPr>
          </a:lstStyle>
          <a:p>
            <a:r>
              <a:rPr lang="pt-PT"/>
              <a:t>Impressão apenas válida na data </a:t>
            </a:r>
            <a:fld id="{3AF13C90-456C-2E43-8846-31CA14F8A139}" type="datetime1">
              <a:rPr lang="pt-PT"/>
              <a:pPr/>
              <a:t>9/6/13</a:t>
            </a:fld>
            <a:endParaRPr lang="pt-PT"/>
          </a:p>
        </p:txBody>
      </p:sp>
    </p:spTree>
    <p:extLst>
      <p:ext uri="{BB962C8B-B14F-4D97-AF65-F5344CB8AC3E}">
        <p14:creationId xmlns:p14="http://schemas.microsoft.com/office/powerpoint/2010/main" val="34256252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5" Type="http://schemas.openxmlformats.org/officeDocument/2006/relationships/image" Target="../media/image1.png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Rectangle 11"/>
          <p:cNvSpPr>
            <a:spLocks noChangeArrowheads="1"/>
          </p:cNvSpPr>
          <p:nvPr userDrawn="1"/>
        </p:nvSpPr>
        <p:spPr bwMode="auto">
          <a:xfrm>
            <a:off x="0" y="6400800"/>
            <a:ext cx="9144000" cy="4572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t-PT">
              <a:ea typeface="+mn-ea"/>
            </a:endParaRPr>
          </a:p>
        </p:txBody>
      </p:sp>
      <p:sp>
        <p:nvSpPr>
          <p:cNvPr id="1032" name="Rectangle 8"/>
          <p:cNvSpPr>
            <a:spLocks noChangeArrowheads="1"/>
          </p:cNvSpPr>
          <p:nvPr userDrawn="1"/>
        </p:nvSpPr>
        <p:spPr bwMode="auto">
          <a:xfrm>
            <a:off x="1752600" y="152400"/>
            <a:ext cx="5562600" cy="9906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pt-PT" sz="4400" i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+mn-ea"/>
            </a:endParaRPr>
          </a:p>
        </p:txBody>
      </p:sp>
      <p:sp>
        <p:nvSpPr>
          <p:cNvPr id="1036" name="Rectangle 12"/>
          <p:cNvSpPr>
            <a:spLocks noChangeArrowheads="1"/>
          </p:cNvSpPr>
          <p:nvPr/>
        </p:nvSpPr>
        <p:spPr bwMode="auto">
          <a:xfrm>
            <a:off x="7772400" y="6537325"/>
            <a:ext cx="1371600" cy="32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pt-PT" sz="1000" b="1">
                <a:solidFill>
                  <a:schemeClr val="bg1"/>
                </a:solidFill>
              </a:rPr>
              <a:t>Página </a:t>
            </a:r>
            <a:fld id="{5C4E1DB3-EECC-4A40-8FB7-374E483947E9}" type="slidenum">
              <a:rPr lang="pt-PT" sz="1000" b="1">
                <a:solidFill>
                  <a:schemeClr val="bg1"/>
                </a:solidFill>
              </a:rPr>
              <a:pPr algn="ctr"/>
              <a:t>‹#›</a:t>
            </a:fld>
            <a:r>
              <a:rPr lang="pt-PT" sz="1000" b="1">
                <a:solidFill>
                  <a:schemeClr val="bg1"/>
                </a:solidFill>
              </a:rPr>
              <a:t> de 12</a:t>
            </a:r>
          </a:p>
        </p:txBody>
      </p:sp>
      <p:sp>
        <p:nvSpPr>
          <p:cNvPr id="1038" name="Line 14"/>
          <p:cNvSpPr>
            <a:spLocks noChangeShapeType="1"/>
          </p:cNvSpPr>
          <p:nvPr userDrawn="1"/>
        </p:nvSpPr>
        <p:spPr bwMode="auto">
          <a:xfrm flipV="1">
            <a:off x="1676400" y="1066800"/>
            <a:ext cx="7162800" cy="0"/>
          </a:xfrm>
          <a:prstGeom prst="line">
            <a:avLst/>
          </a:prstGeom>
          <a:noFill/>
          <a:ln w="57150" cmpd="thickThin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pt-PT">
              <a:ea typeface="+mn-ea"/>
            </a:endParaRPr>
          </a:p>
        </p:txBody>
      </p:sp>
      <p:sp>
        <p:nvSpPr>
          <p:cNvPr id="1040" name="AutoShape 16"/>
          <p:cNvSpPr>
            <a:spLocks noChangeArrowheads="1"/>
          </p:cNvSpPr>
          <p:nvPr userDrawn="1"/>
        </p:nvSpPr>
        <p:spPr bwMode="auto">
          <a:xfrm>
            <a:off x="152400" y="1295400"/>
            <a:ext cx="8839200" cy="5029200"/>
          </a:xfrm>
          <a:prstGeom prst="roundRect">
            <a:avLst>
              <a:gd name="adj" fmla="val 16667"/>
            </a:avLst>
          </a:prstGeom>
          <a:solidFill>
            <a:schemeClr val="tx1">
              <a:lumMod val="75000"/>
              <a:lumOff val="25000"/>
            </a:schemeClr>
          </a:solidFill>
          <a:ln w="12700">
            <a:solidFill>
              <a:srgbClr val="A5002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pt-PT">
              <a:ea typeface="+mn-ea"/>
            </a:endParaRPr>
          </a:p>
        </p:txBody>
      </p:sp>
      <p:pic>
        <p:nvPicPr>
          <p:cNvPr id="1031" name="Picture 17" descr="logo_signum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400" y="152400"/>
            <a:ext cx="1244600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0" descr="C:\Users\ITzero\Documents\SIGNUM\ENERQAI\LOGO 2.png"/>
          <p:cNvPicPr>
            <a:picLocks noChangeAspect="1" noChangeArrowheads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76200"/>
            <a:ext cx="1498600" cy="103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Marcador de Posição da Data 9"/>
          <p:cNvSpPr>
            <a:spLocks noGrp="1"/>
          </p:cNvSpPr>
          <p:nvPr>
            <p:ph type="dt" sz="half" idx="2"/>
          </p:nvPr>
        </p:nvSpPr>
        <p:spPr>
          <a:xfrm>
            <a:off x="152400" y="6400800"/>
            <a:ext cx="1828800" cy="32067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100">
                <a:solidFill>
                  <a:schemeClr val="bg1"/>
                </a:solidFill>
              </a:defRPr>
            </a:lvl1pPr>
          </a:lstStyle>
          <a:p>
            <a:r>
              <a:rPr lang="pt-PT"/>
              <a:t>Impressão apenas válida na data 2-Dez-09</a:t>
            </a:r>
          </a:p>
        </p:txBody>
      </p:sp>
      <p:sp>
        <p:nvSpPr>
          <p:cNvPr id="14" name="Marcador de Posição do Rodapé 13"/>
          <p:cNvSpPr>
            <a:spLocks noGrp="1"/>
          </p:cNvSpPr>
          <p:nvPr>
            <p:ph type="ftr" sz="quarter" idx="3"/>
          </p:nvPr>
        </p:nvSpPr>
        <p:spPr>
          <a:xfrm>
            <a:off x="2057400" y="6356350"/>
            <a:ext cx="5486400" cy="5016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bg1"/>
                </a:solidFill>
              </a:defRPr>
            </a:lvl1pPr>
          </a:lstStyle>
          <a:p>
            <a:r>
              <a:rPr lang="pt-PT"/>
              <a:t>GRUPO S.E - 5ª Edição (2010 Fevereiro 15)</a:t>
            </a:r>
          </a:p>
          <a:p>
            <a:r>
              <a:rPr lang="pt-PT"/>
              <a:t>Aprovada por A. Miranda Lindo (Director Geral)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27" r:id="rId1"/>
    <p:sldLayoutId id="2147484028" r:id="rId2"/>
    <p:sldLayoutId id="2147484029" r:id="rId3"/>
    <p:sldLayoutId id="2147484030" r:id="rId4"/>
    <p:sldLayoutId id="2147484031" r:id="rId5"/>
    <p:sldLayoutId id="2147484032" r:id="rId6"/>
    <p:sldLayoutId id="2147484033" r:id="rId7"/>
    <p:sldLayoutId id="2147484034" r:id="rId8"/>
    <p:sldLayoutId id="2147484035" r:id="rId9"/>
    <p:sldLayoutId id="2147484036" r:id="rId10"/>
    <p:sldLayoutId id="2147484037" r:id="rId11"/>
    <p:sldLayoutId id="2147484038" r:id="rId12"/>
    <p:sldLayoutId id="2147484039" r:id="rId13"/>
  </p:sldLayoutIdLs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ＭＳ Ｐゴシック" charset="0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ＭＳ Ｐゴシック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ＭＳ Ｐゴシック" charset="0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ＭＳ Ｐゴシック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ＭＳ Ｐゴシック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ＭＳ Ｐゴシック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ＭＳ Ｐゴシック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slide" Target="slide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slide" Target="slide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2.xml"/><Relationship Id="rId3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4" Type="http://schemas.openxmlformats.org/officeDocument/2006/relationships/slide" Target="slide4.xml"/><Relationship Id="rId5" Type="http://schemas.openxmlformats.org/officeDocument/2006/relationships/slide" Target="slide9.xml"/><Relationship Id="rId6" Type="http://schemas.openxmlformats.org/officeDocument/2006/relationships/slide" Target="slide10.xml"/><Relationship Id="rId7" Type="http://schemas.openxmlformats.org/officeDocument/2006/relationships/slide" Target="slide11.xml"/><Relationship Id="rId8" Type="http://schemas.openxmlformats.org/officeDocument/2006/relationships/slide" Target="slide12.xml"/><Relationship Id="rId9" Type="http://schemas.openxmlformats.org/officeDocument/2006/relationships/slide" Target="slide5.xml"/><Relationship Id="rId10" Type="http://schemas.openxmlformats.org/officeDocument/2006/relationships/slide" Target="slide7.xml"/><Relationship Id="rId11" Type="http://schemas.openxmlformats.org/officeDocument/2006/relationships/slide" Target="slide6.xm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slide" Target="slid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4" Type="http://schemas.openxmlformats.org/officeDocument/2006/relationships/slide" Target="slide12.xml"/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5.xml"/><Relationship Id="rId3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7.xml"/><Relationship Id="rId3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4" Type="http://schemas.openxmlformats.org/officeDocument/2006/relationships/hyperlink" Target="mailto:geral@signum.pt" TargetMode="External"/><Relationship Id="rId5" Type="http://schemas.openxmlformats.org/officeDocument/2006/relationships/hyperlink" Target="mailto:geral.coimbra@signum.pt" TargetMode="External"/><Relationship Id="rId6" Type="http://schemas.openxmlformats.org/officeDocument/2006/relationships/image" Target="../media/image1.png"/><Relationship Id="rId7" Type="http://schemas.openxmlformats.org/officeDocument/2006/relationships/hyperlink" Target="mailto:geral@enerqai.com" TargetMode="External"/><Relationship Id="rId8" Type="http://schemas.openxmlformats.org/officeDocument/2006/relationships/image" Target="../media/image3.png"/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9.xml"/><Relationship Id="rId3" Type="http://schemas.openxmlformats.org/officeDocument/2006/relationships/slide" Target="slid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5" name="Rectangle 5"/>
          <p:cNvSpPr>
            <a:spLocks noChangeArrowheads="1"/>
          </p:cNvSpPr>
          <p:nvPr/>
        </p:nvSpPr>
        <p:spPr bwMode="auto">
          <a:xfrm>
            <a:off x="2743200" y="1524000"/>
            <a:ext cx="6400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b="1">
                <a:solidFill>
                  <a:schemeClr val="bg1"/>
                </a:solidFill>
              </a:rPr>
              <a:t>Este Manual apresenta o GRUPO S.E composto</a:t>
            </a:r>
          </a:p>
          <a:p>
            <a:pPr algn="ctr"/>
            <a:r>
              <a:rPr lang="pt-PT" b="1">
                <a:solidFill>
                  <a:schemeClr val="bg1"/>
                </a:solidFill>
              </a:rPr>
              <a:t>pelas sociedades</a:t>
            </a:r>
          </a:p>
          <a:p>
            <a:pPr algn="ctr"/>
            <a:r>
              <a:rPr lang="pt-PT" sz="2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SIGNUM, Lda </a:t>
            </a:r>
            <a:r>
              <a:rPr lang="pt-PT" b="1">
                <a:solidFill>
                  <a:schemeClr val="bg1"/>
                </a:solidFill>
              </a:rPr>
              <a:t>e </a:t>
            </a:r>
            <a:r>
              <a:rPr lang="pt-PT" sz="2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ENERQAI, Lda</a:t>
            </a:r>
          </a:p>
          <a:p>
            <a:pPr algn="ctr"/>
            <a:r>
              <a:rPr lang="pt-PT" b="1">
                <a:solidFill>
                  <a:schemeClr val="bg1"/>
                </a:solidFill>
              </a:rPr>
              <a:t>e descreve o seu Sistema de Gestão Integrado, </a:t>
            </a:r>
          </a:p>
          <a:p>
            <a:pPr algn="ctr"/>
            <a:r>
              <a:rPr lang="pt-PT" b="1">
                <a:solidFill>
                  <a:schemeClr val="bg1"/>
                </a:solidFill>
              </a:rPr>
              <a:t>sendo revisto anualmente para assegurar a sua </a:t>
            </a:r>
          </a:p>
          <a:p>
            <a:pPr algn="ctr"/>
            <a:r>
              <a:rPr lang="pt-PT" b="1">
                <a:solidFill>
                  <a:schemeClr val="bg1"/>
                </a:solidFill>
              </a:rPr>
              <a:t>actualidade em relação à norma internacional </a:t>
            </a:r>
          </a:p>
          <a:p>
            <a:pPr algn="ctr"/>
            <a:r>
              <a:rPr lang="pt-PT" b="1">
                <a:solidFill>
                  <a:schemeClr val="bg1"/>
                </a:solidFill>
              </a:rPr>
              <a:t>ISO 9001 (2008), aos requisitos legais e  regulamentares </a:t>
            </a:r>
          </a:p>
          <a:p>
            <a:pPr algn="ctr"/>
            <a:r>
              <a:rPr lang="pt-PT" b="1">
                <a:solidFill>
                  <a:schemeClr val="bg1"/>
                </a:solidFill>
              </a:rPr>
              <a:t>aplicáveis, e à  utilidade deste Sistema de Gestão</a:t>
            </a:r>
          </a:p>
          <a:p>
            <a:pPr algn="ctr"/>
            <a:r>
              <a:rPr lang="pt-PT" b="1">
                <a:solidFill>
                  <a:schemeClr val="bg1"/>
                </a:solidFill>
              </a:rPr>
              <a:t> perante os propósitos da nossa organização.</a:t>
            </a:r>
          </a:p>
          <a:p>
            <a:pPr algn="ctr"/>
            <a:endParaRPr lang="pt-PT" sz="800" b="1">
              <a:solidFill>
                <a:schemeClr val="bg1"/>
              </a:solidFill>
            </a:endParaRPr>
          </a:p>
          <a:p>
            <a:pPr algn="ctr"/>
            <a:r>
              <a:rPr lang="pt-PT" b="1">
                <a:solidFill>
                  <a:schemeClr val="bg1"/>
                </a:solidFill>
              </a:rPr>
              <a:t>A observação das suas disposições é </a:t>
            </a:r>
          </a:p>
          <a:p>
            <a:pPr algn="ctr"/>
            <a:r>
              <a:rPr lang="pt-PT" b="1">
                <a:solidFill>
                  <a:schemeClr val="bg1"/>
                </a:solidFill>
              </a:rPr>
              <a:t>obrigatória para todos os colaboradores </a:t>
            </a:r>
          </a:p>
          <a:p>
            <a:pPr algn="ctr"/>
            <a:r>
              <a:rPr lang="pt-PT" b="1">
                <a:solidFill>
                  <a:schemeClr val="bg1"/>
                </a:solidFill>
              </a:rPr>
              <a:t>e o DIRECTOR-GERAL DO GRUPO S.E assegura os</a:t>
            </a:r>
          </a:p>
          <a:p>
            <a:pPr algn="ctr"/>
            <a:r>
              <a:rPr lang="pt-PT" b="1">
                <a:solidFill>
                  <a:schemeClr val="bg1"/>
                </a:solidFill>
              </a:rPr>
              <a:t>recursos necessários à implementação, manutenção </a:t>
            </a:r>
          </a:p>
          <a:p>
            <a:pPr algn="ctr"/>
            <a:r>
              <a:rPr lang="pt-PT" b="1">
                <a:solidFill>
                  <a:schemeClr val="bg1"/>
                </a:solidFill>
              </a:rPr>
              <a:t>e melhoria deste Sistema de Gestão.</a:t>
            </a:r>
            <a:r>
              <a:rPr lang="pt-PT"/>
              <a:t>.</a:t>
            </a:r>
          </a:p>
        </p:txBody>
      </p:sp>
      <p:sp>
        <p:nvSpPr>
          <p:cNvPr id="5127" name="Oval 7"/>
          <p:cNvSpPr>
            <a:spLocks noChangeArrowheads="1"/>
          </p:cNvSpPr>
          <p:nvPr/>
        </p:nvSpPr>
        <p:spPr bwMode="auto">
          <a:xfrm>
            <a:off x="304800" y="3581400"/>
            <a:ext cx="2057400" cy="1981200"/>
          </a:xfrm>
          <a:prstGeom prst="ellipse">
            <a:avLst/>
          </a:prstGeom>
          <a:solidFill>
            <a:srgbClr val="FFFF00">
              <a:alpha val="39999"/>
            </a:srgbClr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lang="pt-PT" sz="1400" b="1">
              <a:solidFill>
                <a:schemeClr val="bg1"/>
              </a:solidFill>
            </a:endParaRPr>
          </a:p>
          <a:p>
            <a:pPr algn="ctr"/>
            <a:r>
              <a:rPr lang="pt-PT" sz="1400" b="1">
                <a:solidFill>
                  <a:schemeClr val="bg1"/>
                </a:solidFill>
              </a:rPr>
              <a:t>COMANDOS</a:t>
            </a:r>
          </a:p>
          <a:p>
            <a:pPr algn="ctr"/>
            <a:r>
              <a:rPr lang="pt-PT" sz="1400" b="1">
                <a:solidFill>
                  <a:schemeClr val="bg1"/>
                </a:solidFill>
              </a:rPr>
              <a:t>DE NAVEGAÇÃO</a:t>
            </a:r>
          </a:p>
          <a:p>
            <a:pPr algn="ctr"/>
            <a:r>
              <a:rPr lang="pt-PT" sz="1400" b="1">
                <a:solidFill>
                  <a:schemeClr val="bg1"/>
                </a:solidFill>
              </a:rPr>
              <a:t>NA PÁGINA</a:t>
            </a:r>
          </a:p>
          <a:p>
            <a:pPr algn="ctr"/>
            <a:r>
              <a:rPr lang="pt-PT" sz="1400" b="1">
                <a:solidFill>
                  <a:schemeClr val="bg1"/>
                </a:solidFill>
              </a:rPr>
              <a:t>SEGUINTE</a:t>
            </a:r>
          </a:p>
          <a:p>
            <a:pPr algn="ctr"/>
            <a:endParaRPr lang="pt-PT" sz="1400" b="1">
              <a:solidFill>
                <a:schemeClr val="bg1"/>
              </a:solidFill>
            </a:endParaRPr>
          </a:p>
          <a:p>
            <a:pPr algn="ctr"/>
            <a:endParaRPr lang="pt-PT" sz="1200" b="1">
              <a:solidFill>
                <a:schemeClr val="bg1"/>
              </a:solidFill>
            </a:endParaRPr>
          </a:p>
        </p:txBody>
      </p:sp>
      <p:sp>
        <p:nvSpPr>
          <p:cNvPr id="15364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1219200" y="5334000"/>
            <a:ext cx="457200" cy="381000"/>
          </a:xfrm>
          <a:prstGeom prst="actionButtonInformation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1828800" y="304800"/>
            <a:ext cx="5410200" cy="5334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40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MANUAL DE GESTÃO</a:t>
            </a:r>
          </a:p>
        </p:txBody>
      </p:sp>
      <p:sp>
        <p:nvSpPr>
          <p:cNvPr id="15366" name="AutoShape 16"/>
          <p:cNvSpPr>
            <a:spLocks noChangeArrowheads="1"/>
          </p:cNvSpPr>
          <p:nvPr/>
        </p:nvSpPr>
        <p:spPr bwMode="auto">
          <a:xfrm>
            <a:off x="1676400" y="5562600"/>
            <a:ext cx="1676400" cy="609600"/>
          </a:xfrm>
          <a:prstGeom prst="wedgeEllipseCallout">
            <a:avLst>
              <a:gd name="adj1" fmla="val -57981"/>
              <a:gd name="adj2" fmla="val -4347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pt-PT" sz="1200" b="1"/>
              <a:t>CLIC</a:t>
            </a:r>
          </a:p>
          <a:p>
            <a:pPr algn="ctr"/>
            <a:r>
              <a:rPr lang="pt-PT" sz="1200" b="1"/>
              <a:t>para navegar</a:t>
            </a:r>
          </a:p>
        </p:txBody>
      </p:sp>
      <p:sp>
        <p:nvSpPr>
          <p:cNvPr id="15367" name="Marcador de Posição da Data 1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t-PT">
                <a:solidFill>
                  <a:schemeClr val="bg1"/>
                </a:solidFill>
              </a:rPr>
              <a:t>Impressão apenas válida na data </a:t>
            </a:r>
            <a:fld id="{5F95A54A-A278-8340-91E6-08D76FD1141C}" type="datetime1">
              <a:rPr lang="pt-PT">
                <a:solidFill>
                  <a:schemeClr val="bg1"/>
                </a:solidFill>
              </a:rPr>
              <a:pPr eaLnBrk="1" hangingPunct="1"/>
              <a:t>9/6/13</a:t>
            </a:fld>
            <a:endParaRPr lang="pt-PT">
              <a:solidFill>
                <a:schemeClr val="bg1"/>
              </a:solidFill>
            </a:endParaRPr>
          </a:p>
        </p:txBody>
      </p:sp>
      <p:sp>
        <p:nvSpPr>
          <p:cNvPr id="15368" name="Rectângulo 12"/>
          <p:cNvSpPr>
            <a:spLocks noChangeArrowheads="1"/>
          </p:cNvSpPr>
          <p:nvPr/>
        </p:nvSpPr>
        <p:spPr bwMode="auto">
          <a:xfrm>
            <a:off x="2667000" y="6427788"/>
            <a:ext cx="45720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pt-PT" sz="1100">
                <a:solidFill>
                  <a:schemeClr val="bg1"/>
                </a:solidFill>
              </a:rPr>
              <a:t>GRUPO S.E - 9ª Edição (2012 Abril 10)</a:t>
            </a:r>
          </a:p>
          <a:p>
            <a:pPr algn="ctr"/>
            <a:r>
              <a:rPr lang="pt-PT" sz="1100">
                <a:solidFill>
                  <a:schemeClr val="bg1"/>
                </a:solidFill>
              </a:rPr>
              <a:t>Aprovada por A. Miranda Lindo (Director Geral)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3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3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3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3000" fill="hold"/>
                                        <p:tgtEl>
                                          <p:spTgt spid="51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9" name="Rectangle 29"/>
          <p:cNvSpPr>
            <a:spLocks noChangeArrowheads="1"/>
          </p:cNvSpPr>
          <p:nvPr/>
        </p:nvSpPr>
        <p:spPr bwMode="auto">
          <a:xfrm>
            <a:off x="4648200" y="2895600"/>
            <a:ext cx="1600200" cy="381000"/>
          </a:xfrm>
          <a:prstGeom prst="rect">
            <a:avLst/>
          </a:prstGeom>
          <a:solidFill>
            <a:srgbClr val="003300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t-PT" sz="1200" b="1">
                <a:solidFill>
                  <a:schemeClr val="bg1"/>
                </a:solidFill>
              </a:rPr>
              <a:t>AVALIAR E AGIR</a:t>
            </a:r>
          </a:p>
        </p:txBody>
      </p:sp>
      <p:sp>
        <p:nvSpPr>
          <p:cNvPr id="10268" name="Rectangle 28"/>
          <p:cNvSpPr>
            <a:spLocks noChangeArrowheads="1"/>
          </p:cNvSpPr>
          <p:nvPr/>
        </p:nvSpPr>
        <p:spPr bwMode="auto">
          <a:xfrm>
            <a:off x="3200400" y="3581400"/>
            <a:ext cx="1600200" cy="381000"/>
          </a:xfrm>
          <a:prstGeom prst="rect">
            <a:avLst/>
          </a:prstGeom>
          <a:solidFill>
            <a:srgbClr val="003300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t-PT" sz="1200" b="1">
                <a:solidFill>
                  <a:schemeClr val="bg1"/>
                </a:solidFill>
              </a:rPr>
              <a:t>AVALIAR E AGIR</a:t>
            </a:r>
          </a:p>
        </p:txBody>
      </p:sp>
      <p:sp>
        <p:nvSpPr>
          <p:cNvPr id="10267" name="Rectangle 27"/>
          <p:cNvSpPr>
            <a:spLocks noChangeArrowheads="1"/>
          </p:cNvSpPr>
          <p:nvPr/>
        </p:nvSpPr>
        <p:spPr bwMode="auto">
          <a:xfrm>
            <a:off x="4648200" y="4191000"/>
            <a:ext cx="1600200" cy="381000"/>
          </a:xfrm>
          <a:prstGeom prst="rect">
            <a:avLst/>
          </a:prstGeom>
          <a:solidFill>
            <a:srgbClr val="003300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t-PT" sz="1200" b="1">
                <a:solidFill>
                  <a:schemeClr val="bg1"/>
                </a:solidFill>
              </a:rPr>
              <a:t>AVALIAR E AGIR</a:t>
            </a:r>
          </a:p>
        </p:txBody>
      </p:sp>
      <p:sp>
        <p:nvSpPr>
          <p:cNvPr id="10266" name="Rectangle 26"/>
          <p:cNvSpPr>
            <a:spLocks noChangeArrowheads="1"/>
          </p:cNvSpPr>
          <p:nvPr/>
        </p:nvSpPr>
        <p:spPr bwMode="auto">
          <a:xfrm>
            <a:off x="3124200" y="4876800"/>
            <a:ext cx="1600200" cy="381000"/>
          </a:xfrm>
          <a:prstGeom prst="rect">
            <a:avLst/>
          </a:prstGeom>
          <a:solidFill>
            <a:srgbClr val="003300"/>
          </a:solidFill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t-PT" sz="1200" b="1">
                <a:solidFill>
                  <a:schemeClr val="bg1"/>
                </a:solidFill>
              </a:rPr>
              <a:t>AVALIAR E AGIR</a:t>
            </a:r>
          </a:p>
        </p:txBody>
      </p:sp>
      <p:sp>
        <p:nvSpPr>
          <p:cNvPr id="10263" name="Rectangle 23"/>
          <p:cNvSpPr>
            <a:spLocks noChangeArrowheads="1"/>
          </p:cNvSpPr>
          <p:nvPr/>
        </p:nvSpPr>
        <p:spPr bwMode="auto">
          <a:xfrm>
            <a:off x="1905000" y="1600200"/>
            <a:ext cx="2667000" cy="609600"/>
          </a:xfrm>
          <a:prstGeom prst="rect">
            <a:avLst/>
          </a:prstGeom>
          <a:solidFill>
            <a:srgbClr val="003300"/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t-PT" sz="1200" b="1">
                <a:solidFill>
                  <a:schemeClr val="bg1"/>
                </a:solidFill>
              </a:rPr>
              <a:t>QUANTIFICAR RESULTADOS</a:t>
            </a:r>
          </a:p>
          <a:p>
            <a:pPr algn="ctr"/>
            <a:r>
              <a:rPr lang="pt-PT" sz="1200" b="1">
                <a:solidFill>
                  <a:schemeClr val="bg1"/>
                </a:solidFill>
              </a:rPr>
              <a:t>DINAMIZAR A MELHORIA</a:t>
            </a:r>
          </a:p>
        </p:txBody>
      </p:sp>
      <p:sp>
        <p:nvSpPr>
          <p:cNvPr id="10261" name="AutoShape 21"/>
          <p:cNvSpPr>
            <a:spLocks noChangeArrowheads="1"/>
          </p:cNvSpPr>
          <p:nvPr/>
        </p:nvSpPr>
        <p:spPr bwMode="auto">
          <a:xfrm rot="10800000">
            <a:off x="4267200" y="1752600"/>
            <a:ext cx="1752600" cy="1219200"/>
          </a:xfrm>
          <a:prstGeom prst="curvedRightArrow">
            <a:avLst>
              <a:gd name="adj1" fmla="val 29361"/>
              <a:gd name="adj2" fmla="val 40565"/>
              <a:gd name="adj3" fmla="val 103913"/>
            </a:avLst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60" name="AutoShape 20"/>
          <p:cNvSpPr>
            <a:spLocks noChangeArrowheads="1"/>
          </p:cNvSpPr>
          <p:nvPr/>
        </p:nvSpPr>
        <p:spPr bwMode="auto">
          <a:xfrm rot="-5177494">
            <a:off x="3575844" y="2443956"/>
            <a:ext cx="1152525" cy="1293813"/>
          </a:xfrm>
          <a:prstGeom prst="curvedDownArrow">
            <a:avLst>
              <a:gd name="adj1" fmla="val 20000"/>
              <a:gd name="adj2" fmla="val 40000"/>
              <a:gd name="adj3" fmla="val 83337"/>
            </a:avLst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59" name="AutoShape 19"/>
          <p:cNvSpPr>
            <a:spLocks noChangeArrowheads="1"/>
          </p:cNvSpPr>
          <p:nvPr/>
        </p:nvSpPr>
        <p:spPr bwMode="auto">
          <a:xfrm rot="10800000">
            <a:off x="4267200" y="3352800"/>
            <a:ext cx="1752600" cy="914400"/>
          </a:xfrm>
          <a:prstGeom prst="curvedRightArrow">
            <a:avLst>
              <a:gd name="adj1" fmla="val 39838"/>
              <a:gd name="adj2" fmla="val 39847"/>
              <a:gd name="adj3" fmla="val 138550"/>
            </a:avLst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58" name="AutoShape 18"/>
          <p:cNvSpPr>
            <a:spLocks noChangeArrowheads="1"/>
          </p:cNvSpPr>
          <p:nvPr/>
        </p:nvSpPr>
        <p:spPr bwMode="auto">
          <a:xfrm rot="-5177494">
            <a:off x="3575844" y="3739356"/>
            <a:ext cx="1152525" cy="1293813"/>
          </a:xfrm>
          <a:prstGeom prst="curvedDownArrow">
            <a:avLst>
              <a:gd name="adj1" fmla="val 20000"/>
              <a:gd name="adj2" fmla="val 40000"/>
              <a:gd name="adj3" fmla="val 83337"/>
            </a:avLst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1828800" y="381000"/>
            <a:ext cx="533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28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OBJECTIVOS &amp; PLANEAMENTO</a:t>
            </a:r>
          </a:p>
        </p:txBody>
      </p:sp>
      <p:sp>
        <p:nvSpPr>
          <p:cNvPr id="24588" name="AutoShape 9">
            <a:hlinkClick r:id="" action="ppaction://hlinkshowjump?jump=firstslide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924800" y="5867400"/>
            <a:ext cx="381000" cy="306388"/>
          </a:xfrm>
          <a:prstGeom prst="actionButtonHome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89" name="AutoShape 1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5562600"/>
            <a:ext cx="381000" cy="304800"/>
          </a:xfrm>
          <a:prstGeom prst="actionButtonInformation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52" name="Oval 12"/>
          <p:cNvSpPr>
            <a:spLocks noChangeArrowheads="1"/>
          </p:cNvSpPr>
          <p:nvPr/>
        </p:nvSpPr>
        <p:spPr bwMode="auto">
          <a:xfrm>
            <a:off x="304800" y="2438400"/>
            <a:ext cx="2819400" cy="3810000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1200" b="1"/>
              <a:t>OS OBJECTIVOS </a:t>
            </a:r>
          </a:p>
          <a:p>
            <a:pPr algn="ctr"/>
            <a:r>
              <a:rPr lang="pt-PT" sz="1200" b="1"/>
              <a:t>DE GESTÃO DO GRUPO S.E</a:t>
            </a:r>
          </a:p>
          <a:p>
            <a:pPr algn="ctr"/>
            <a:r>
              <a:rPr lang="pt-PT" sz="1200" b="1"/>
              <a:t>DECORREM DA POLÍTICA </a:t>
            </a:r>
          </a:p>
          <a:p>
            <a:pPr algn="ctr"/>
            <a:r>
              <a:rPr lang="pt-PT" sz="1200" b="1"/>
              <a:t>DA QUALIDADE, PERMITINDO, </a:t>
            </a:r>
          </a:p>
          <a:p>
            <a:pPr algn="ctr"/>
            <a:r>
              <a:rPr lang="pt-PT" sz="1200" b="1"/>
              <a:t>AINDA, MEDIR E MONITORIZAR</a:t>
            </a:r>
          </a:p>
          <a:p>
            <a:pPr algn="ctr"/>
            <a:r>
              <a:rPr lang="pt-PT" sz="1200" b="1"/>
              <a:t>A EFICÁCIA DOS PROCESSOS.</a:t>
            </a:r>
          </a:p>
          <a:p>
            <a:pPr algn="ctr"/>
            <a:r>
              <a:rPr lang="pt-PT" sz="1200" b="1"/>
              <a:t>PARA CADA OBJECTIVO </a:t>
            </a:r>
          </a:p>
          <a:p>
            <a:pPr algn="ctr"/>
            <a:r>
              <a:rPr lang="pt-PT" sz="1200" b="1"/>
              <a:t>EXISTE UM ALGORITMO </a:t>
            </a:r>
          </a:p>
          <a:p>
            <a:pPr algn="ctr"/>
            <a:r>
              <a:rPr lang="pt-PT" sz="1200" b="1"/>
              <a:t>QUANTIFICADOR, BEM COMO </a:t>
            </a:r>
          </a:p>
          <a:p>
            <a:pPr algn="ctr"/>
            <a:r>
              <a:rPr lang="pt-PT" sz="1200" b="1"/>
              <a:t>UMA META ESTABELECIDA </a:t>
            </a:r>
          </a:p>
          <a:p>
            <a:pPr algn="ctr"/>
            <a:r>
              <a:rPr lang="pt-PT" sz="1200" b="1"/>
              <a:t>COM PERIODICIDADE ANUAL, </a:t>
            </a:r>
          </a:p>
          <a:p>
            <a:pPr algn="ctr"/>
            <a:r>
              <a:rPr lang="pt-PT" sz="1200" b="1"/>
              <a:t>SENDO O SEU INSTRUMENTO</a:t>
            </a:r>
          </a:p>
          <a:p>
            <a:pPr algn="ctr"/>
            <a:r>
              <a:rPr lang="pt-PT" sz="1200" b="1"/>
              <a:t>O DOCUMENTO</a:t>
            </a:r>
          </a:p>
          <a:p>
            <a:pPr algn="ctr"/>
            <a:r>
              <a:rPr lang="pt-PT" sz="1200" b="1">
                <a:effectLst>
                  <a:outerShdw blurRad="38100" dist="38100" dir="2700000" algn="tl">
                    <a:srgbClr val="DDDDDD"/>
                  </a:outerShdw>
                </a:effectLst>
              </a:rPr>
              <a:t>PA1.xx – PLANO ANUAL</a:t>
            </a:r>
          </a:p>
          <a:p>
            <a:pPr algn="ctr"/>
            <a:r>
              <a:rPr lang="pt-PT" sz="1200" b="1">
                <a:effectLst>
                  <a:outerShdw blurRad="38100" dist="38100" dir="2700000" algn="tl">
                    <a:srgbClr val="DDDDDD"/>
                  </a:outerShdw>
                </a:effectLst>
              </a:rPr>
              <a:t> DA GESTÃO.</a:t>
            </a:r>
          </a:p>
        </p:txBody>
      </p:sp>
      <p:sp>
        <p:nvSpPr>
          <p:cNvPr id="10253" name="Oval 13"/>
          <p:cNvSpPr>
            <a:spLocks noChangeArrowheads="1"/>
          </p:cNvSpPr>
          <p:nvPr/>
        </p:nvSpPr>
        <p:spPr bwMode="auto">
          <a:xfrm>
            <a:off x="6324600" y="1524000"/>
            <a:ext cx="2590800" cy="3962400"/>
          </a:xfrm>
          <a:prstGeom prst="ellipse">
            <a:avLst/>
          </a:prstGeom>
          <a:solidFill>
            <a:schemeClr val="bg1"/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1200" b="1"/>
              <a:t>O PLANEAMENTO</a:t>
            </a:r>
          </a:p>
          <a:p>
            <a:pPr algn="ctr"/>
            <a:r>
              <a:rPr lang="pt-PT" sz="1200" b="1"/>
              <a:t> DA GESTÃO DO </a:t>
            </a:r>
          </a:p>
          <a:p>
            <a:pPr algn="ctr"/>
            <a:r>
              <a:rPr lang="pt-PT" sz="1200" b="1"/>
              <a:t>GRUPO S.E</a:t>
            </a:r>
          </a:p>
          <a:p>
            <a:pPr algn="ctr"/>
            <a:r>
              <a:rPr lang="pt-PT" sz="1200" b="1"/>
              <a:t>INTEGRA-SE NO CICLO </a:t>
            </a:r>
          </a:p>
          <a:p>
            <a:pPr algn="ctr"/>
            <a:r>
              <a:rPr lang="pt-PT" sz="1200" b="1" i="1">
                <a:effectLst>
                  <a:outerShdw blurRad="38100" dist="38100" dir="2700000" algn="tl">
                    <a:srgbClr val="DDDDDD"/>
                  </a:outerShdw>
                </a:effectLst>
              </a:rPr>
              <a:t>PDCA </a:t>
            </a:r>
            <a:r>
              <a:rPr lang="pt-PT" sz="1200" b="1" i="1"/>
              <a:t>(PLANEAR, REALIZAR,</a:t>
            </a:r>
          </a:p>
          <a:p>
            <a:pPr algn="ctr"/>
            <a:r>
              <a:rPr lang="pt-PT" sz="1200" b="1" i="1"/>
              <a:t>AVALIAR E MELHORAR) </a:t>
            </a:r>
          </a:p>
          <a:p>
            <a:pPr algn="ctr"/>
            <a:r>
              <a:rPr lang="pt-PT" sz="1200" b="1"/>
              <a:t>E COINCIDE COM</a:t>
            </a:r>
          </a:p>
          <a:p>
            <a:pPr algn="ctr"/>
            <a:r>
              <a:rPr lang="pt-PT" sz="1200" b="1"/>
              <a:t>O CICLO DE GESTÃO ANUAL</a:t>
            </a:r>
          </a:p>
          <a:p>
            <a:pPr algn="ctr"/>
            <a:r>
              <a:rPr lang="pt-PT" sz="1200" b="1"/>
              <a:t> DITADO PELAS OBRIGAÇÕES </a:t>
            </a:r>
          </a:p>
          <a:p>
            <a:pPr algn="ctr"/>
            <a:r>
              <a:rPr lang="pt-PT" sz="1200" b="1"/>
              <a:t>SOCIAIS, REFORÇADO PELA</a:t>
            </a:r>
          </a:p>
          <a:p>
            <a:pPr algn="ctr"/>
            <a:r>
              <a:rPr lang="pt-PT" sz="1200" b="1"/>
              <a:t>MONITORIZAÇÃO CONTÍNUADA.</a:t>
            </a:r>
          </a:p>
          <a:p>
            <a:pPr algn="ctr"/>
            <a:r>
              <a:rPr lang="pt-PT" sz="1200" b="1"/>
              <a:t>A METODOLOGIA DE </a:t>
            </a:r>
          </a:p>
          <a:p>
            <a:pPr algn="ctr"/>
            <a:r>
              <a:rPr lang="pt-PT" sz="1200" b="1"/>
              <a:t>PLANEAMENTO </a:t>
            </a:r>
          </a:p>
          <a:p>
            <a:pPr algn="ctr"/>
            <a:r>
              <a:rPr lang="pt-PT" sz="1200" b="1"/>
              <a:t>ESTÁ DESCRITA </a:t>
            </a:r>
          </a:p>
          <a:p>
            <a:pPr algn="ctr"/>
            <a:r>
              <a:rPr lang="pt-PT" sz="1200" b="1"/>
              <a:t>NO PROCEDIMENTO </a:t>
            </a:r>
          </a:p>
          <a:p>
            <a:pPr algn="ctr"/>
            <a:r>
              <a:rPr lang="pt-PT" sz="1200" b="1">
                <a:effectLst>
                  <a:outerShdw blurRad="38100" dist="38100" dir="2700000" algn="tl">
                    <a:srgbClr val="DDDDDD"/>
                  </a:outerShdw>
                </a:effectLst>
              </a:rPr>
              <a:t>PG1 – REVISÃO E</a:t>
            </a:r>
          </a:p>
          <a:p>
            <a:pPr algn="ctr"/>
            <a:r>
              <a:rPr lang="pt-PT" sz="1200" b="1">
                <a:effectLst>
                  <a:outerShdw blurRad="38100" dist="38100" dir="2700000" algn="tl">
                    <a:srgbClr val="DDDDDD"/>
                  </a:outerShdw>
                </a:effectLst>
              </a:rPr>
              <a:t>MEDIÇÃO  PELA</a:t>
            </a:r>
          </a:p>
          <a:p>
            <a:pPr algn="ctr"/>
            <a:r>
              <a:rPr lang="pt-PT" sz="1200" b="1">
                <a:effectLst>
                  <a:outerShdw blurRad="38100" dist="38100" dir="2700000" algn="tl">
                    <a:srgbClr val="DDDDDD"/>
                  </a:outerShdw>
                </a:effectLst>
              </a:rPr>
              <a:t> GESTÃO</a:t>
            </a:r>
            <a:r>
              <a:rPr lang="pt-PT" sz="1200" b="1"/>
              <a:t>.</a:t>
            </a:r>
          </a:p>
        </p:txBody>
      </p:sp>
      <p:sp>
        <p:nvSpPr>
          <p:cNvPr id="10256" name="AutoShape 16"/>
          <p:cNvSpPr>
            <a:spLocks noChangeArrowheads="1"/>
          </p:cNvSpPr>
          <p:nvPr/>
        </p:nvSpPr>
        <p:spPr bwMode="auto">
          <a:xfrm rot="10800000">
            <a:off x="4267200" y="4648200"/>
            <a:ext cx="1752600" cy="914400"/>
          </a:xfrm>
          <a:prstGeom prst="curvedRightArrow">
            <a:avLst>
              <a:gd name="adj1" fmla="val 39838"/>
              <a:gd name="adj2" fmla="val 39847"/>
              <a:gd name="adj3" fmla="val 138550"/>
            </a:avLst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0262" name="Rectangle 22"/>
          <p:cNvSpPr>
            <a:spLocks noChangeArrowheads="1"/>
          </p:cNvSpPr>
          <p:nvPr/>
        </p:nvSpPr>
        <p:spPr bwMode="auto">
          <a:xfrm>
            <a:off x="4876800" y="5638800"/>
            <a:ext cx="2667000" cy="609600"/>
          </a:xfrm>
          <a:prstGeom prst="rect">
            <a:avLst/>
          </a:prstGeom>
          <a:solidFill>
            <a:srgbClr val="003300"/>
          </a:solidFill>
          <a:ln w="254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t-PT" sz="1200" b="1">
                <a:solidFill>
                  <a:schemeClr val="bg1"/>
                </a:solidFill>
              </a:rPr>
              <a:t>PLANEAR  ACÇÕES</a:t>
            </a:r>
          </a:p>
          <a:p>
            <a:pPr algn="ctr"/>
            <a:r>
              <a:rPr lang="pt-PT" sz="1200" b="1">
                <a:solidFill>
                  <a:schemeClr val="bg1"/>
                </a:solidFill>
              </a:rPr>
              <a:t>ATRIBUIR RECURSOS</a:t>
            </a:r>
          </a:p>
          <a:p>
            <a:pPr algn="ctr"/>
            <a:r>
              <a:rPr lang="pt-PT" sz="1200" b="1">
                <a:solidFill>
                  <a:schemeClr val="bg1"/>
                </a:solidFill>
              </a:rPr>
              <a:t>FIXAR METAS</a:t>
            </a:r>
          </a:p>
        </p:txBody>
      </p:sp>
      <p:sp>
        <p:nvSpPr>
          <p:cNvPr id="10257" name="AutoShape 17"/>
          <p:cNvSpPr>
            <a:spLocks noChangeArrowheads="1"/>
          </p:cNvSpPr>
          <p:nvPr/>
        </p:nvSpPr>
        <p:spPr bwMode="auto">
          <a:xfrm rot="-5177494">
            <a:off x="3694113" y="4919662"/>
            <a:ext cx="1068388" cy="1446213"/>
          </a:xfrm>
          <a:prstGeom prst="curvedDownArrow">
            <a:avLst>
              <a:gd name="adj1" fmla="val 20000"/>
              <a:gd name="adj2" fmla="val 40000"/>
              <a:gd name="adj3" fmla="val 100489"/>
            </a:avLst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4595" name="Marcador de Posição da Data 2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t-PT">
                <a:solidFill>
                  <a:schemeClr val="bg1"/>
                </a:solidFill>
              </a:rPr>
              <a:t>Impressão apenas válida na data </a:t>
            </a:r>
            <a:fld id="{082AD19A-7A88-B74E-B48E-7B1A16BE99EE}" type="datetime1">
              <a:rPr lang="pt-PT">
                <a:solidFill>
                  <a:schemeClr val="bg1"/>
                </a:solidFill>
              </a:rPr>
              <a:pPr eaLnBrk="1" hangingPunct="1"/>
              <a:t>9/6/13</a:t>
            </a:fld>
            <a:endParaRPr lang="pt-PT">
              <a:solidFill>
                <a:schemeClr val="bg1"/>
              </a:solidFill>
            </a:endParaRPr>
          </a:p>
        </p:txBody>
      </p:sp>
      <p:sp>
        <p:nvSpPr>
          <p:cNvPr id="24596" name="Rectângulo 41"/>
          <p:cNvSpPr>
            <a:spLocks noChangeArrowheads="1"/>
          </p:cNvSpPr>
          <p:nvPr/>
        </p:nvSpPr>
        <p:spPr bwMode="auto">
          <a:xfrm>
            <a:off x="2667000" y="6427788"/>
            <a:ext cx="45720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pt-PT" sz="1100">
                <a:solidFill>
                  <a:schemeClr val="bg1"/>
                </a:solidFill>
              </a:rPr>
              <a:t>GRUPO S.E - 9ª Edição (2012 Abril 10)</a:t>
            </a:r>
          </a:p>
          <a:p>
            <a:pPr algn="ctr"/>
            <a:r>
              <a:rPr lang="pt-PT" sz="1100">
                <a:solidFill>
                  <a:schemeClr val="bg1"/>
                </a:solidFill>
              </a:rPr>
              <a:t>Aprovada por A. Miranda Lindo (Director Geral)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10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58" presetClass="entr" presetSubtype="0" accel="10000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102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30" presetID="2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4" dur="1000"/>
                                        <p:tgtEl>
                                          <p:spTgt spid="10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7" presetClass="exit" presetSubtype="1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" dur="2000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/>
                                        <p:tgtEl>
                                          <p:spTgt spid="10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0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47" presetID="2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02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7" presetClass="exit" presetSubtype="1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2000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000"/>
                                        <p:tgtEl>
                                          <p:spTgt spid="10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6500"/>
                            </p:stCondLst>
                            <p:childTnLst>
                              <p:par>
                                <p:cTn id="57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17000"/>
                            </p:stCondLst>
                            <p:childTnLst>
                              <p:par>
                                <p:cTn id="64" presetID="2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0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8" dur="1000"/>
                                        <p:tgtEl>
                                          <p:spTgt spid="102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7" presetClass="exit" presetSubtype="1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70" dur="2000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/>
                                        <p:tgtEl>
                                          <p:spTgt spid="10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21000"/>
                            </p:stCondLst>
                            <p:childTnLst>
                              <p:par>
                                <p:cTn id="74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21500"/>
                            </p:stCondLst>
                            <p:childTnLst>
                              <p:par>
                                <p:cTn id="81" presetID="2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0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5" dur="1000"/>
                                        <p:tgtEl>
                                          <p:spTgt spid="102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7" presetClass="exit" presetSubtype="10" fill="hold" grpId="1" nodeType="with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87" dur="2000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/>
                                        <p:tgtEl>
                                          <p:spTgt spid="102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 nodeType="afterGroup">
                            <p:stCondLst>
                              <p:cond delay="25500"/>
                            </p:stCondLst>
                            <p:childTnLst>
                              <p:par>
                                <p:cTn id="9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3" dur="3000"/>
                                        <p:tgtEl>
                                          <p:spTgt spid="102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69" grpId="0" animBg="1"/>
      <p:bldP spid="10269" grpId="1" animBg="1"/>
      <p:bldP spid="10268" grpId="0" animBg="1"/>
      <p:bldP spid="10268" grpId="1" animBg="1"/>
      <p:bldP spid="10267" grpId="0" animBg="1"/>
      <p:bldP spid="10267" grpId="1" animBg="1"/>
      <p:bldP spid="10266" grpId="0" animBg="1"/>
      <p:bldP spid="10266" grpId="1" animBg="1"/>
      <p:bldP spid="10263" grpId="0" animBg="1"/>
      <p:bldP spid="10261" grpId="0" animBg="1"/>
      <p:bldP spid="10260" grpId="0" animBg="1"/>
      <p:bldP spid="10259" grpId="0" animBg="1"/>
      <p:bldP spid="10258" grpId="0" animBg="1"/>
      <p:bldP spid="10256" grpId="0" animBg="1"/>
      <p:bldP spid="10262" grpId="0" animBg="1"/>
      <p:bldP spid="1025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1828800" y="381000"/>
            <a:ext cx="5410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28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REPRESENTANTE DA GESTÃO</a:t>
            </a:r>
          </a:p>
        </p:txBody>
      </p:sp>
      <p:sp>
        <p:nvSpPr>
          <p:cNvPr id="25603" name="AutoShape 9">
            <a:hlinkClick r:id="" action="ppaction://hlinkshowjump?jump=firstslide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924800" y="5867400"/>
            <a:ext cx="381000" cy="306388"/>
          </a:xfrm>
          <a:prstGeom prst="actionButtonHome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604" name="AutoShape 1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5562600"/>
            <a:ext cx="381000" cy="304800"/>
          </a:xfrm>
          <a:prstGeom prst="actionButtonInformation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1276" name="Oval 12"/>
          <p:cNvSpPr>
            <a:spLocks noChangeArrowheads="1"/>
          </p:cNvSpPr>
          <p:nvPr/>
        </p:nvSpPr>
        <p:spPr bwMode="auto">
          <a:xfrm>
            <a:off x="381000" y="1371600"/>
            <a:ext cx="5410200" cy="1981200"/>
          </a:xfrm>
          <a:prstGeom prst="ellipse">
            <a:avLst/>
          </a:prstGeom>
          <a:solidFill>
            <a:schemeClr val="tx2"/>
          </a:solidFill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b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A GESTÃO DE TOPO DO</a:t>
            </a:r>
          </a:p>
          <a:p>
            <a:pPr algn="ctr"/>
            <a:r>
              <a:rPr lang="pt-PT" b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GRUPO S.E  ENCONTRA-SE </a:t>
            </a:r>
          </a:p>
          <a:p>
            <a:pPr algn="ctr"/>
            <a:r>
              <a:rPr lang="pt-PT" b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COMPROMETIDA E ENVOLVIDA NESTE </a:t>
            </a:r>
          </a:p>
          <a:p>
            <a:pPr algn="ctr"/>
            <a:r>
              <a:rPr lang="pt-PT" b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SISTEMA DE GESTÃO, ADOPTANDO-O</a:t>
            </a:r>
          </a:p>
          <a:p>
            <a:pPr algn="ctr"/>
            <a:r>
              <a:rPr lang="pt-PT" b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COMO INSTRUMENTO NECESSÁRIO</a:t>
            </a:r>
          </a:p>
          <a:p>
            <a:pPr algn="ctr"/>
            <a:r>
              <a:rPr lang="pt-PT" b="1">
                <a:solidFill>
                  <a:schemeClr val="bg1"/>
                </a:solidFill>
                <a:effectLst>
                  <a:outerShdw blurRad="38100" dist="38100" dir="2700000" algn="tl">
                    <a:srgbClr val="808080"/>
                  </a:outerShdw>
                </a:effectLst>
              </a:rPr>
              <a:t>E SUFICIENTE</a:t>
            </a:r>
          </a:p>
        </p:txBody>
      </p:sp>
      <p:sp>
        <p:nvSpPr>
          <p:cNvPr id="11277" name="Oval 13"/>
          <p:cNvSpPr>
            <a:spLocks noChangeArrowheads="1"/>
          </p:cNvSpPr>
          <p:nvPr/>
        </p:nvSpPr>
        <p:spPr bwMode="auto">
          <a:xfrm>
            <a:off x="381000" y="3429000"/>
            <a:ext cx="3200400" cy="2667000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pt-PT" sz="1400" b="1">
                <a:solidFill>
                  <a:schemeClr val="bg1"/>
                </a:solidFill>
              </a:rPr>
              <a:t>O RESPONSÁVEL</a:t>
            </a:r>
          </a:p>
          <a:p>
            <a:pPr algn="ctr"/>
            <a:r>
              <a:rPr lang="pt-PT" sz="1400" b="1">
                <a:solidFill>
                  <a:schemeClr val="bg1"/>
                </a:solidFill>
              </a:rPr>
              <a:t>PELO PROCESSO</a:t>
            </a:r>
          </a:p>
          <a:p>
            <a:pPr algn="ctr"/>
            <a:r>
              <a:rPr lang="pt-PT" sz="1400" b="1">
                <a:solidFill>
                  <a:schemeClr val="bg1"/>
                </a:solidFill>
              </a:rPr>
              <a:t>GESTÃO DA QUALIDADE</a:t>
            </a:r>
          </a:p>
          <a:p>
            <a:pPr algn="ctr"/>
            <a:r>
              <a:rPr lang="pt-PT" sz="1400" b="1">
                <a:solidFill>
                  <a:schemeClr val="bg1"/>
                </a:solidFill>
              </a:rPr>
              <a:t>RECOLHE DADOS E REPORTA </a:t>
            </a:r>
          </a:p>
          <a:p>
            <a:pPr algn="ctr"/>
            <a:r>
              <a:rPr lang="pt-PT" sz="1400" b="1">
                <a:solidFill>
                  <a:schemeClr val="bg1"/>
                </a:solidFill>
              </a:rPr>
              <a:t>OS RESULTADOS AO </a:t>
            </a:r>
          </a:p>
          <a:p>
            <a:pPr algn="ctr"/>
            <a:r>
              <a:rPr lang="pt-PT" sz="1400" b="1">
                <a:solidFill>
                  <a:schemeClr val="bg1"/>
                </a:solidFill>
              </a:rPr>
              <a:t>DIRECTOR GERAL DO GRUPO S.E,</a:t>
            </a:r>
          </a:p>
          <a:p>
            <a:pPr algn="ctr"/>
            <a:r>
              <a:rPr lang="pt-PT" sz="1400" b="1">
                <a:solidFill>
                  <a:schemeClr val="bg1"/>
                </a:solidFill>
              </a:rPr>
              <a:t>PARA ALÉM DE ASSEGURAR</a:t>
            </a:r>
          </a:p>
          <a:p>
            <a:pPr algn="ctr"/>
            <a:r>
              <a:rPr lang="pt-PT" sz="1400" b="1">
                <a:solidFill>
                  <a:schemeClr val="bg1"/>
                </a:solidFill>
              </a:rPr>
              <a:t>OUTRAS ROTINAS DE </a:t>
            </a:r>
          </a:p>
          <a:p>
            <a:pPr algn="ctr"/>
            <a:r>
              <a:rPr lang="pt-PT" sz="1400" b="1">
                <a:solidFill>
                  <a:schemeClr val="bg1"/>
                </a:solidFill>
              </a:rPr>
              <a:t>APOIO AO SISTEMA</a:t>
            </a:r>
          </a:p>
          <a:p>
            <a:pPr algn="ctr"/>
            <a:r>
              <a:rPr lang="pt-PT" sz="1400" b="1">
                <a:solidFill>
                  <a:schemeClr val="bg1"/>
                </a:solidFill>
              </a:rPr>
              <a:t>DE GESTÃO.</a:t>
            </a:r>
          </a:p>
        </p:txBody>
      </p:sp>
      <p:sp>
        <p:nvSpPr>
          <p:cNvPr id="11278" name="Oval 14"/>
          <p:cNvSpPr>
            <a:spLocks noChangeArrowheads="1"/>
          </p:cNvSpPr>
          <p:nvPr/>
        </p:nvSpPr>
        <p:spPr bwMode="auto">
          <a:xfrm>
            <a:off x="3657600" y="2971800"/>
            <a:ext cx="5257800" cy="3048000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1600" b="1">
                <a:solidFill>
                  <a:srgbClr val="0D0D0D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ATRAVÉS DO</a:t>
            </a:r>
          </a:p>
          <a:p>
            <a:pPr algn="ctr"/>
            <a:r>
              <a:rPr lang="pt-PT" sz="1600" b="1">
                <a:solidFill>
                  <a:srgbClr val="0D0D0D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DIRECTOR GERAL DO GRUPO S.E</a:t>
            </a:r>
          </a:p>
          <a:p>
            <a:pPr algn="ctr"/>
            <a:r>
              <a:rPr lang="pt-PT" sz="1600" b="1">
                <a:solidFill>
                  <a:srgbClr val="0D0D0D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(REPRESENTANTE DA GESTÃO)</a:t>
            </a:r>
          </a:p>
          <a:p>
            <a:pPr algn="ctr"/>
            <a:r>
              <a:rPr lang="pt-PT" sz="1600" b="1">
                <a:solidFill>
                  <a:srgbClr val="0D0D0D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A GERÊNCIA DE CADA UMA DAS SOCIEDADES</a:t>
            </a:r>
          </a:p>
          <a:p>
            <a:pPr algn="ctr"/>
            <a:r>
              <a:rPr lang="pt-PT" sz="1600" b="1">
                <a:solidFill>
                  <a:srgbClr val="0D0D0D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VALIDAM A POLÍTICA, DEFINEM OS OBJECTIVOS</a:t>
            </a:r>
          </a:p>
          <a:p>
            <a:pPr algn="ctr"/>
            <a:r>
              <a:rPr lang="pt-PT" sz="1600" b="1">
                <a:solidFill>
                  <a:srgbClr val="0D0D0D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 E AS METAS, ATRIBUEM RECURSOS E AVALIAM</a:t>
            </a:r>
          </a:p>
          <a:p>
            <a:pPr algn="ctr"/>
            <a:r>
              <a:rPr lang="pt-PT" sz="1600" b="1">
                <a:solidFill>
                  <a:srgbClr val="0D0D0D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 A SATISFAÇÃO NOS RESULTADOS OBTIDOS, </a:t>
            </a:r>
          </a:p>
          <a:p>
            <a:pPr algn="ctr"/>
            <a:r>
              <a:rPr lang="pt-PT" sz="1600" b="1">
                <a:solidFill>
                  <a:srgbClr val="0D0D0D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ACTUANDO NO CASO DE </a:t>
            </a:r>
          </a:p>
          <a:p>
            <a:pPr algn="ctr"/>
            <a:r>
              <a:rPr lang="pt-PT" sz="1600" b="1">
                <a:solidFill>
                  <a:srgbClr val="0D0D0D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IDENTIFICAR DESVIOS. </a:t>
            </a:r>
          </a:p>
        </p:txBody>
      </p:sp>
      <p:sp>
        <p:nvSpPr>
          <p:cNvPr id="25608" name="Marcador de Posição da Data 11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t-PT">
                <a:solidFill>
                  <a:schemeClr val="bg1"/>
                </a:solidFill>
              </a:rPr>
              <a:t>Impressão apenas válida na data </a:t>
            </a:r>
            <a:fld id="{976AC72A-0E30-9D47-B47E-CF1813E72690}" type="datetime1">
              <a:rPr lang="pt-PT">
                <a:solidFill>
                  <a:schemeClr val="bg1"/>
                </a:solidFill>
              </a:rPr>
              <a:pPr eaLnBrk="1" hangingPunct="1"/>
              <a:t>9/6/13</a:t>
            </a:fld>
            <a:endParaRPr lang="pt-PT">
              <a:solidFill>
                <a:schemeClr val="bg1"/>
              </a:solidFill>
            </a:endParaRPr>
          </a:p>
        </p:txBody>
      </p:sp>
      <p:sp>
        <p:nvSpPr>
          <p:cNvPr id="25609" name="Rectângulo 41"/>
          <p:cNvSpPr>
            <a:spLocks noChangeArrowheads="1"/>
          </p:cNvSpPr>
          <p:nvPr/>
        </p:nvSpPr>
        <p:spPr bwMode="auto">
          <a:xfrm>
            <a:off x="2667000" y="6427788"/>
            <a:ext cx="45720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pt-PT" sz="1100">
                <a:solidFill>
                  <a:schemeClr val="bg1"/>
                </a:solidFill>
              </a:rPr>
              <a:t>GRUPO S.E - 9ª Edição (2012 Abril 10)</a:t>
            </a:r>
          </a:p>
          <a:p>
            <a:pPr algn="ctr"/>
            <a:r>
              <a:rPr lang="pt-PT" sz="1100">
                <a:solidFill>
                  <a:schemeClr val="bg1"/>
                </a:solidFill>
              </a:rPr>
              <a:t>Aprovada por A. Miranda Lindo (Director Geral)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0" autoRev="1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0" autoRev="1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0" autoRev="1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0" autoRev="1" fill="hold"/>
                                        <p:tgtEl>
                                          <p:spTgt spid="1127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1" presetID="35" presetClass="emp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2" dur="2000" fill="hold"/>
                                        <p:tgtEl>
                                          <p:spTgt spid="11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77" grpId="0" animBg="1"/>
      <p:bldP spid="1127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03" name="Oval 15"/>
          <p:cNvSpPr>
            <a:spLocks noChangeArrowheads="1"/>
          </p:cNvSpPr>
          <p:nvPr/>
        </p:nvSpPr>
        <p:spPr bwMode="auto">
          <a:xfrm>
            <a:off x="4572000" y="1295400"/>
            <a:ext cx="3657600" cy="457200"/>
          </a:xfrm>
          <a:prstGeom prst="ellipse">
            <a:avLst/>
          </a:pr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pt-PT" sz="1400" b="1"/>
              <a:t>PLANOS DE GESTÃO</a:t>
            </a:r>
          </a:p>
        </p:txBody>
      </p:sp>
      <p:sp>
        <p:nvSpPr>
          <p:cNvPr id="12302" name="Oval 14"/>
          <p:cNvSpPr>
            <a:spLocks noChangeArrowheads="1"/>
          </p:cNvSpPr>
          <p:nvPr/>
        </p:nvSpPr>
        <p:spPr bwMode="auto">
          <a:xfrm>
            <a:off x="685800" y="1295400"/>
            <a:ext cx="3200400" cy="457200"/>
          </a:xfrm>
          <a:prstGeom prst="ellipse">
            <a:avLst/>
          </a:prstGeom>
          <a:solidFill>
            <a:schemeClr val="bg1"/>
          </a:solidFill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pt-PT" sz="1400" b="1"/>
              <a:t>PROCEDIMENTOS DA GESTÃO</a:t>
            </a:r>
          </a:p>
        </p:txBody>
      </p:sp>
      <p:sp>
        <p:nvSpPr>
          <p:cNvPr id="12290" name="Rectangle 2"/>
          <p:cNvSpPr>
            <a:spLocks noChangeArrowheads="1"/>
          </p:cNvSpPr>
          <p:nvPr/>
        </p:nvSpPr>
        <p:spPr bwMode="auto">
          <a:xfrm>
            <a:off x="1828800" y="304800"/>
            <a:ext cx="5410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28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PROCEDIMENTOS DA GESTÃO</a:t>
            </a:r>
          </a:p>
        </p:txBody>
      </p:sp>
      <p:sp>
        <p:nvSpPr>
          <p:cNvPr id="26629" name="AutoShape 9">
            <a:hlinkClick r:id="" action="ppaction://hlinkshowjump?jump=firstslide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914400" y="5943600"/>
            <a:ext cx="381000" cy="306388"/>
          </a:xfrm>
          <a:prstGeom prst="actionButtonHome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30" name="AutoShape 1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600200" y="5943600"/>
            <a:ext cx="381000" cy="304800"/>
          </a:xfrm>
          <a:prstGeom prst="actionButtonInformation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6631" name="Rectangle 12"/>
          <p:cNvSpPr>
            <a:spLocks noChangeArrowheads="1"/>
          </p:cNvSpPr>
          <p:nvPr/>
        </p:nvSpPr>
        <p:spPr bwMode="auto">
          <a:xfrm>
            <a:off x="304800" y="1676400"/>
            <a:ext cx="3886200" cy="4114800"/>
          </a:xfrm>
          <a:prstGeom prst="rect">
            <a:avLst/>
          </a:pr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200000"/>
              </a:lnSpc>
            </a:pPr>
            <a:r>
              <a:rPr lang="pt-PT" sz="1400" b="1"/>
              <a:t>PG1 – REVISÃO E MEDIÇÃO PELA GESTÃO</a:t>
            </a:r>
          </a:p>
          <a:p>
            <a:pPr>
              <a:lnSpc>
                <a:spcPct val="200000"/>
              </a:lnSpc>
            </a:pPr>
            <a:r>
              <a:rPr lang="pt-PT" sz="1400" b="1"/>
              <a:t>PG2 – GESTÃO DA DOCUMENTAÇÃO</a:t>
            </a:r>
          </a:p>
          <a:p>
            <a:pPr>
              <a:lnSpc>
                <a:spcPct val="200000"/>
              </a:lnSpc>
            </a:pPr>
            <a:r>
              <a:rPr lang="pt-PT" sz="1400" b="1"/>
              <a:t>PG3 – RECURSOS HUMANOS</a:t>
            </a:r>
          </a:p>
          <a:p>
            <a:pPr>
              <a:lnSpc>
                <a:spcPct val="200000"/>
              </a:lnSpc>
            </a:pPr>
            <a:r>
              <a:rPr lang="pt-PT" sz="1400" b="1"/>
              <a:t>PG4 – INFRA-ESTRUTURAS</a:t>
            </a:r>
          </a:p>
          <a:p>
            <a:pPr>
              <a:lnSpc>
                <a:spcPct val="200000"/>
              </a:lnSpc>
            </a:pPr>
            <a:r>
              <a:rPr lang="pt-PT" sz="1400" b="1"/>
              <a:t>PG5 – CONTROLO NA CONCEPÇÃO</a:t>
            </a:r>
          </a:p>
          <a:p>
            <a:pPr>
              <a:lnSpc>
                <a:spcPct val="200000"/>
              </a:lnSpc>
            </a:pPr>
            <a:r>
              <a:rPr lang="pt-PT" sz="1400" b="1"/>
              <a:t>PG6 – COMPRAS E FORNECEDORES</a:t>
            </a:r>
          </a:p>
          <a:p>
            <a:pPr>
              <a:lnSpc>
                <a:spcPct val="200000"/>
              </a:lnSpc>
            </a:pPr>
            <a:r>
              <a:rPr lang="pt-PT" sz="1400" b="1"/>
              <a:t>PG7 – AUDITORIAS INTERNAS</a:t>
            </a:r>
          </a:p>
          <a:p>
            <a:pPr>
              <a:lnSpc>
                <a:spcPct val="200000"/>
              </a:lnSpc>
            </a:pPr>
            <a:r>
              <a:rPr lang="pt-PT" sz="1400" b="1"/>
              <a:t>PG8 – SERVIÇOS NÃO CONFORMES</a:t>
            </a:r>
          </a:p>
          <a:p>
            <a:pPr>
              <a:lnSpc>
                <a:spcPct val="200000"/>
              </a:lnSpc>
            </a:pPr>
            <a:r>
              <a:rPr lang="pt-PT" sz="1400" b="1"/>
              <a:t>PG9 – ACÇÕES DE MELHORIA</a:t>
            </a:r>
          </a:p>
        </p:txBody>
      </p:sp>
      <p:sp>
        <p:nvSpPr>
          <p:cNvPr id="26632" name="Rectangle 13"/>
          <p:cNvSpPr>
            <a:spLocks noChangeArrowheads="1"/>
          </p:cNvSpPr>
          <p:nvPr/>
        </p:nvSpPr>
        <p:spPr bwMode="auto">
          <a:xfrm>
            <a:off x="4267200" y="1676400"/>
            <a:ext cx="4572000" cy="4114800"/>
          </a:xfrm>
          <a:prstGeom prst="rect">
            <a:avLst/>
          </a:pr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r>
              <a:rPr lang="pt-PT" sz="1200" b="1"/>
              <a:t>PL2 – PROCESSO GESTÃO GLOBAL</a:t>
            </a:r>
          </a:p>
          <a:p>
            <a:endParaRPr lang="pt-PT" sz="800" b="1"/>
          </a:p>
          <a:p>
            <a:r>
              <a:rPr lang="pt-PT" sz="1200" b="1"/>
              <a:t>PL3 – PROCESSO RECURSOS</a:t>
            </a:r>
          </a:p>
          <a:p>
            <a:endParaRPr lang="pt-PT" sz="800" b="1"/>
          </a:p>
          <a:p>
            <a:r>
              <a:rPr lang="pt-PT" sz="1200" b="1"/>
              <a:t>PL4 – PROCESSO GESTÃO DA QUALIDADE</a:t>
            </a:r>
          </a:p>
          <a:p>
            <a:endParaRPr lang="pt-PT" sz="800" b="1"/>
          </a:p>
          <a:p>
            <a:r>
              <a:rPr lang="pt-PT" sz="1200" b="1"/>
              <a:t>PL5 – PROCESSO ÁREA DE PROJECTOS SIGNUM</a:t>
            </a:r>
          </a:p>
          <a:p>
            <a:endParaRPr lang="pt-PT" sz="800" b="1"/>
          </a:p>
          <a:p>
            <a:r>
              <a:rPr lang="pt-PT" sz="1200" b="1"/>
              <a:t>PL6 – PROCESSO ÁREA DE PROJECTOS ENERQAI</a:t>
            </a:r>
          </a:p>
          <a:p>
            <a:endParaRPr lang="pt-PT" sz="800" b="1"/>
          </a:p>
          <a:p>
            <a:r>
              <a:rPr lang="pt-PT" sz="1200" b="1"/>
              <a:t>PL7 – PROCESSO ACOMPANHAMENTO TÉCNICO </a:t>
            </a:r>
          </a:p>
          <a:p>
            <a:r>
              <a:rPr lang="pt-PT" sz="1200" b="1"/>
              <a:t>           DE OBRAS</a:t>
            </a:r>
          </a:p>
          <a:p>
            <a:endParaRPr lang="pt-PT" sz="800" b="1"/>
          </a:p>
          <a:p>
            <a:r>
              <a:rPr lang="pt-PT" sz="1200" b="1"/>
              <a:t>PL8 – PROCESSO TÉCNICO RESPONSÁVEL  PELA</a:t>
            </a:r>
          </a:p>
          <a:p>
            <a:r>
              <a:rPr lang="pt-PT" sz="1200" b="1"/>
              <a:t>           EXPLORAÇÃO DE INSTALAÇÕES ELÉCTRICAS</a:t>
            </a:r>
          </a:p>
          <a:p>
            <a:endParaRPr lang="pt-PT" sz="800" b="1"/>
          </a:p>
          <a:p>
            <a:r>
              <a:rPr lang="pt-PT" sz="1200" b="1"/>
              <a:t>PL17 – PROCESSO CERTIFICAÇÃO ENERGÉTICA DE </a:t>
            </a:r>
          </a:p>
          <a:p>
            <a:r>
              <a:rPr lang="pt-PT" sz="1200" b="1"/>
              <a:t>             EDIFÍCIOS – SCE</a:t>
            </a:r>
          </a:p>
          <a:p>
            <a:endParaRPr lang="pt-PT" sz="800" b="1"/>
          </a:p>
          <a:p>
            <a:r>
              <a:rPr lang="pt-PT" sz="1200" b="1"/>
              <a:t>PL18 – PROCESSO SERVIÇOS NO ÂMBITO SGCIE</a:t>
            </a:r>
          </a:p>
          <a:p>
            <a:endParaRPr lang="pt-PT" sz="800" b="1"/>
          </a:p>
          <a:p>
            <a:r>
              <a:rPr lang="pt-PT" sz="1200" b="1"/>
              <a:t>PL19 – PROCESSO TÉCNICO RESPONSÁVEL PELO</a:t>
            </a:r>
          </a:p>
          <a:p>
            <a:r>
              <a:rPr lang="pt-PT" sz="1200" b="1"/>
              <a:t>             FUNCIONAMENTO DE SISTEMAS DE CLIMATIZAÇÃO</a:t>
            </a:r>
            <a:endParaRPr lang="pt-PT" sz="1000" b="1"/>
          </a:p>
        </p:txBody>
      </p:sp>
      <p:sp>
        <p:nvSpPr>
          <p:cNvPr id="26633" name="Marcador de Posição da Data 1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t-PT">
                <a:solidFill>
                  <a:schemeClr val="bg1"/>
                </a:solidFill>
              </a:rPr>
              <a:t>Impressão apenas válida na data </a:t>
            </a:r>
            <a:fld id="{E4EFB50B-0D33-BA49-AFA6-7246E7609A1F}" type="datetime1">
              <a:rPr lang="pt-PT">
                <a:solidFill>
                  <a:schemeClr val="bg1"/>
                </a:solidFill>
              </a:rPr>
              <a:pPr eaLnBrk="1" hangingPunct="1"/>
              <a:t>9/6/13</a:t>
            </a:fld>
            <a:endParaRPr lang="pt-PT">
              <a:solidFill>
                <a:schemeClr val="bg1"/>
              </a:solidFill>
            </a:endParaRPr>
          </a:p>
        </p:txBody>
      </p:sp>
      <p:sp>
        <p:nvSpPr>
          <p:cNvPr id="26634" name="Rectângulo 41"/>
          <p:cNvSpPr>
            <a:spLocks noChangeArrowheads="1"/>
          </p:cNvSpPr>
          <p:nvPr/>
        </p:nvSpPr>
        <p:spPr bwMode="auto">
          <a:xfrm>
            <a:off x="2667000" y="6427788"/>
            <a:ext cx="45720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pt-PT" sz="1100">
                <a:solidFill>
                  <a:schemeClr val="bg1"/>
                </a:solidFill>
              </a:rPr>
              <a:t>GRUPO S.E - 9ª Edição (2012 Abril 10)</a:t>
            </a:r>
          </a:p>
          <a:p>
            <a:pPr algn="ctr"/>
            <a:r>
              <a:rPr lang="pt-PT" sz="1100">
                <a:solidFill>
                  <a:schemeClr val="bg1"/>
                </a:solidFill>
              </a:rPr>
              <a:t>Aprovada por A. Miranda Lindo (Director Geral)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3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23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3" grpId="0" animBg="1"/>
      <p:bldP spid="1230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1752600" y="381000"/>
            <a:ext cx="548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36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ÂMBITO &amp; CONTEÚDO</a:t>
            </a:r>
          </a:p>
        </p:txBody>
      </p:sp>
      <p:sp>
        <p:nvSpPr>
          <p:cNvPr id="6149" name="Oval 5"/>
          <p:cNvSpPr>
            <a:spLocks noChangeArrowheads="1"/>
          </p:cNvSpPr>
          <p:nvPr/>
        </p:nvSpPr>
        <p:spPr bwMode="auto">
          <a:xfrm>
            <a:off x="533400" y="4419600"/>
            <a:ext cx="1828800" cy="6096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PROCESSOS</a:t>
            </a:r>
          </a:p>
        </p:txBody>
      </p:sp>
      <p:sp>
        <p:nvSpPr>
          <p:cNvPr id="6150" name="Oval 6"/>
          <p:cNvSpPr>
            <a:spLocks noChangeArrowheads="1"/>
          </p:cNvSpPr>
          <p:nvPr/>
        </p:nvSpPr>
        <p:spPr bwMode="auto">
          <a:xfrm>
            <a:off x="457200" y="4953000"/>
            <a:ext cx="1905000" cy="9144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SISTEMA </a:t>
            </a:r>
          </a:p>
          <a:p>
            <a:pPr algn="ctr"/>
            <a:r>
              <a:rPr lang="pt-PT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DOCUMENTAL</a:t>
            </a:r>
          </a:p>
        </p:txBody>
      </p:sp>
      <p:sp>
        <p:nvSpPr>
          <p:cNvPr id="6151" name="Oval 7"/>
          <p:cNvSpPr>
            <a:spLocks noChangeArrowheads="1"/>
          </p:cNvSpPr>
          <p:nvPr/>
        </p:nvSpPr>
        <p:spPr bwMode="auto">
          <a:xfrm>
            <a:off x="3429000" y="5791200"/>
            <a:ext cx="1905000" cy="5334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POLÍTICA DA</a:t>
            </a:r>
          </a:p>
          <a:p>
            <a:pPr algn="ctr"/>
            <a:r>
              <a:rPr lang="pt-PT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QUALIDADE</a:t>
            </a:r>
          </a:p>
        </p:txBody>
      </p:sp>
      <p:sp>
        <p:nvSpPr>
          <p:cNvPr id="6152" name="Oval 8"/>
          <p:cNvSpPr>
            <a:spLocks noChangeArrowheads="1"/>
          </p:cNvSpPr>
          <p:nvPr/>
        </p:nvSpPr>
        <p:spPr bwMode="auto">
          <a:xfrm>
            <a:off x="6248400" y="4495800"/>
            <a:ext cx="1905000" cy="6096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OBJECTIVOS E</a:t>
            </a:r>
          </a:p>
          <a:p>
            <a:pPr algn="ctr"/>
            <a:r>
              <a:rPr lang="pt-PT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PLANEAMENTO</a:t>
            </a:r>
          </a:p>
        </p:txBody>
      </p:sp>
      <p:sp>
        <p:nvSpPr>
          <p:cNvPr id="6153" name="Oval 9"/>
          <p:cNvSpPr>
            <a:spLocks noChangeArrowheads="1"/>
          </p:cNvSpPr>
          <p:nvPr/>
        </p:nvSpPr>
        <p:spPr bwMode="auto">
          <a:xfrm>
            <a:off x="6324600" y="5105400"/>
            <a:ext cx="1905000" cy="6096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REPRESENTANTE</a:t>
            </a:r>
          </a:p>
          <a:p>
            <a:pPr algn="ctr"/>
            <a:r>
              <a:rPr lang="pt-PT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DA GESTÃO</a:t>
            </a:r>
          </a:p>
        </p:txBody>
      </p:sp>
      <p:sp>
        <p:nvSpPr>
          <p:cNvPr id="6154" name="Oval 10"/>
          <p:cNvSpPr>
            <a:spLocks noChangeArrowheads="1"/>
          </p:cNvSpPr>
          <p:nvPr/>
        </p:nvSpPr>
        <p:spPr bwMode="auto">
          <a:xfrm>
            <a:off x="6019800" y="5638800"/>
            <a:ext cx="2438400" cy="7620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PROCEDIMENTOS</a:t>
            </a:r>
          </a:p>
          <a:p>
            <a:pPr algn="ctr"/>
            <a:r>
              <a:rPr lang="pt-PT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DA GESTÃO</a:t>
            </a:r>
          </a:p>
        </p:txBody>
      </p:sp>
      <p:sp>
        <p:nvSpPr>
          <p:cNvPr id="16393" name="AutoShape 11">
            <a:hlinkClick r:id="" action="ppaction://hlinkshowjump?jump=firstslide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8610600" y="6094413"/>
            <a:ext cx="381000" cy="306387"/>
          </a:xfrm>
          <a:prstGeom prst="actionButtonHome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6" name="AutoShape 1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14600" y="4648200"/>
            <a:ext cx="304800" cy="228600"/>
          </a:xfrm>
          <a:prstGeom prst="actionButtonEnd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7" name="AutoShape 13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14600" y="5181600"/>
            <a:ext cx="304800" cy="228600"/>
          </a:xfrm>
          <a:prstGeom prst="actionButtonEnd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8" name="AutoShape 14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10200" y="5867400"/>
            <a:ext cx="304800" cy="228600"/>
          </a:xfrm>
          <a:prstGeom prst="actionButtonEnd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59" name="AutoShape 15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4572000"/>
            <a:ext cx="304800" cy="228600"/>
          </a:xfrm>
          <a:prstGeom prst="actionButtonEnd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0" name="AutoShape 16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5181600"/>
            <a:ext cx="304800" cy="228600"/>
          </a:xfrm>
          <a:prstGeom prst="actionButtonEnd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1" name="AutoShape 17">
            <a:hlinkClick r:id="rId8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82000" y="5715000"/>
            <a:ext cx="304800" cy="228600"/>
          </a:xfrm>
          <a:prstGeom prst="actionButtonEnd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2" name="Oval 18"/>
          <p:cNvSpPr>
            <a:spLocks noChangeArrowheads="1"/>
          </p:cNvSpPr>
          <p:nvPr/>
        </p:nvSpPr>
        <p:spPr bwMode="auto">
          <a:xfrm>
            <a:off x="3429000" y="4343400"/>
            <a:ext cx="1905000" cy="9144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ORGANOGRAMA</a:t>
            </a:r>
          </a:p>
          <a:p>
            <a:pPr algn="ctr"/>
            <a:r>
              <a:rPr lang="pt-PT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ENERQAI E GRUPO S.E</a:t>
            </a:r>
          </a:p>
        </p:txBody>
      </p:sp>
      <p:sp>
        <p:nvSpPr>
          <p:cNvPr id="6164" name="AutoShape 20">
            <a:hlinkClick r:id="rId9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514600" y="5791200"/>
            <a:ext cx="304800" cy="228600"/>
          </a:xfrm>
          <a:prstGeom prst="actionButtonEnd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5" name="Oval 21"/>
          <p:cNvSpPr>
            <a:spLocks noChangeArrowheads="1"/>
          </p:cNvSpPr>
          <p:nvPr/>
        </p:nvSpPr>
        <p:spPr bwMode="auto">
          <a:xfrm>
            <a:off x="3429000" y="5105400"/>
            <a:ext cx="1828800" cy="6096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EVOLUÇÃO</a:t>
            </a:r>
          </a:p>
          <a:p>
            <a:pPr algn="ctr"/>
            <a:r>
              <a:rPr lang="pt-PT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HISTÓRICA</a:t>
            </a:r>
          </a:p>
        </p:txBody>
      </p:sp>
      <p:sp>
        <p:nvSpPr>
          <p:cNvPr id="6166" name="AutoShape 22">
            <a:hlinkClick r:id="rId10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10200" y="5257800"/>
            <a:ext cx="304800" cy="228600"/>
          </a:xfrm>
          <a:prstGeom prst="actionButtonEnd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6168" name="AutoShape 24"/>
          <p:cNvSpPr>
            <a:spLocks noChangeArrowheads="1"/>
          </p:cNvSpPr>
          <p:nvPr/>
        </p:nvSpPr>
        <p:spPr bwMode="auto">
          <a:xfrm>
            <a:off x="381000" y="1447800"/>
            <a:ext cx="8382000" cy="1828800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1400" b="1">
                <a:effectLst>
                  <a:outerShdw blurRad="38100" dist="38100" dir="2700000" algn="tl">
                    <a:srgbClr val="DDDDDD"/>
                  </a:outerShdw>
                </a:effectLst>
              </a:rPr>
              <a:t>O SISTEMA DE GESTÃO DA QUALIDADE DO </a:t>
            </a:r>
            <a:r>
              <a:rPr lang="pt-PT" sz="1400" b="1" i="1">
                <a:effectLst>
                  <a:outerShdw blurRad="38100" dist="38100" dir="2700000" algn="tl">
                    <a:srgbClr val="DDDDDD"/>
                  </a:outerShdw>
                </a:effectLst>
              </a:rPr>
              <a:t>GRUPO S.</a:t>
            </a:r>
            <a:r>
              <a:rPr lang="pt-PT" sz="1400" b="1">
                <a:effectLst>
                  <a:outerShdw blurRad="38100" dist="38100" dir="2700000" algn="tl">
                    <a:srgbClr val="DDDDDD"/>
                  </a:outerShdw>
                </a:effectLst>
              </a:rPr>
              <a:t>E NÃO PREVÊ QUALQUER </a:t>
            </a:r>
          </a:p>
          <a:p>
            <a:pPr algn="ctr"/>
            <a:r>
              <a:rPr lang="pt-PT" sz="1400" b="1">
                <a:effectLst>
                  <a:outerShdw blurRad="38100" dist="38100" dir="2700000" algn="tl">
                    <a:srgbClr val="DDDDDD"/>
                  </a:outerShdw>
                </a:effectLst>
              </a:rPr>
              <a:t>EXCLUSÃO DE ACTIVIDADE, SENDO APLICÁVEL NO ÂMBITO DEFINIDO COMO:</a:t>
            </a:r>
          </a:p>
          <a:p>
            <a:pPr algn="ctr"/>
            <a:endParaRPr lang="pt-PT" sz="800" b="1"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algn="ctr"/>
            <a:r>
              <a:rPr lang="pt-PT" sz="1200" b="1" i="1"/>
              <a:t>PROJECTOS (ELÉCTRICOS, TELECOMUNICAÇÕES, GAS, SEGURANÇA , AVAC E RCCTE),</a:t>
            </a:r>
            <a:endParaRPr lang="pt-PT" sz="1200"/>
          </a:p>
          <a:p>
            <a:pPr algn="ctr"/>
            <a:r>
              <a:rPr lang="pt-PT" sz="1200" b="1" i="1"/>
              <a:t>RESPONSABILIDADE TÉCNICA NA EXECUÇÃO E EXPLORAÇÃO DE INSTALAÇÕES ELÉCTRICAS,</a:t>
            </a:r>
            <a:endParaRPr lang="pt-PT" sz="1200"/>
          </a:p>
          <a:p>
            <a:pPr algn="ctr"/>
            <a:r>
              <a:rPr lang="pt-PT" sz="1200" b="1" i="1"/>
              <a:t>CERTIFICAÇÃO ENERGÉTICA (SCE) E SERVIÇOS NO ÂMBITO DO SGCIE.</a:t>
            </a:r>
            <a:endParaRPr lang="pt-PT" sz="1200"/>
          </a:p>
        </p:txBody>
      </p:sp>
      <p:sp>
        <p:nvSpPr>
          <p:cNvPr id="16405" name="AutoShape 25"/>
          <p:cNvSpPr>
            <a:spLocks noChangeArrowheads="1"/>
          </p:cNvSpPr>
          <p:nvPr/>
        </p:nvSpPr>
        <p:spPr bwMode="auto">
          <a:xfrm>
            <a:off x="304800" y="3733800"/>
            <a:ext cx="1676400" cy="609600"/>
          </a:xfrm>
          <a:prstGeom prst="wedgeEllipseCallout">
            <a:avLst>
              <a:gd name="adj1" fmla="val 85296"/>
              <a:gd name="adj2" fmla="val 10114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pt-PT" sz="1200" b="1"/>
              <a:t>CLIC</a:t>
            </a:r>
          </a:p>
          <a:p>
            <a:pPr algn="ctr"/>
            <a:r>
              <a:rPr lang="pt-PT" sz="1200" b="1"/>
              <a:t>para navegar</a:t>
            </a:r>
          </a:p>
        </p:txBody>
      </p:sp>
      <p:sp>
        <p:nvSpPr>
          <p:cNvPr id="24" name="AutoShape 22">
            <a:hlinkClick r:id="rId11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410200" y="4572000"/>
            <a:ext cx="304800" cy="228600"/>
          </a:xfrm>
          <a:prstGeom prst="actionButtonEnd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Oval 18"/>
          <p:cNvSpPr>
            <a:spLocks noChangeArrowheads="1"/>
          </p:cNvSpPr>
          <p:nvPr/>
        </p:nvSpPr>
        <p:spPr bwMode="auto">
          <a:xfrm>
            <a:off x="533400" y="5562600"/>
            <a:ext cx="1905000" cy="914400"/>
          </a:xfrm>
          <a:prstGeom prst="ellipse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ORGANOGRAMA</a:t>
            </a:r>
          </a:p>
          <a:p>
            <a:pPr algn="ctr"/>
            <a:r>
              <a:rPr lang="pt-PT" b="1">
                <a:solidFill>
                  <a:srgbClr val="FF0000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SIGNUM</a:t>
            </a:r>
          </a:p>
        </p:txBody>
      </p:sp>
      <p:sp>
        <p:nvSpPr>
          <p:cNvPr id="16408" name="Marcador de Posição da Data 29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t-PT">
                <a:solidFill>
                  <a:schemeClr val="bg1"/>
                </a:solidFill>
              </a:rPr>
              <a:t>Impressão apenas válida na data </a:t>
            </a:r>
            <a:fld id="{C03F2ED8-1DC2-244D-B16D-F46AF8B88E7A}" type="datetime1">
              <a:rPr lang="pt-PT">
                <a:solidFill>
                  <a:schemeClr val="bg1"/>
                </a:solidFill>
              </a:rPr>
              <a:pPr eaLnBrk="1" hangingPunct="1"/>
              <a:t>9/6/13</a:t>
            </a:fld>
            <a:endParaRPr lang="pt-PT">
              <a:solidFill>
                <a:schemeClr val="bg1"/>
              </a:solidFill>
            </a:endParaRPr>
          </a:p>
        </p:txBody>
      </p:sp>
      <p:sp>
        <p:nvSpPr>
          <p:cNvPr id="16409" name="Rectângulo 30"/>
          <p:cNvSpPr>
            <a:spLocks noChangeArrowheads="1"/>
          </p:cNvSpPr>
          <p:nvPr/>
        </p:nvSpPr>
        <p:spPr bwMode="auto">
          <a:xfrm>
            <a:off x="2667000" y="6427788"/>
            <a:ext cx="45720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pt-PT" sz="1100">
                <a:solidFill>
                  <a:schemeClr val="bg1"/>
                </a:solidFill>
              </a:rPr>
              <a:t>GRUPO S.E - 9ª Edição (2012 Abril 10)</a:t>
            </a:r>
          </a:p>
          <a:p>
            <a:pPr algn="ctr"/>
            <a:r>
              <a:rPr lang="pt-PT" sz="1100">
                <a:solidFill>
                  <a:schemeClr val="bg1"/>
                </a:solidFill>
              </a:rPr>
              <a:t>Aprovada por A. Miranda Lindo (Director Geral)</a:t>
            </a:r>
          </a:p>
        </p:txBody>
      </p:sp>
      <p:sp>
        <p:nvSpPr>
          <p:cNvPr id="26" name="Rectângulo arredondado 25"/>
          <p:cNvSpPr/>
          <p:nvPr/>
        </p:nvSpPr>
        <p:spPr bwMode="auto">
          <a:xfrm>
            <a:off x="2895600" y="3352800"/>
            <a:ext cx="5867400" cy="1066800"/>
          </a:xfrm>
          <a:prstGeom prst="roundRect">
            <a:avLst/>
          </a:prstGeom>
          <a:solidFill>
            <a:schemeClr val="accent3">
              <a:lumMod val="85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r>
              <a:rPr lang="pt-PT" sz="1200"/>
              <a:t>      GRUPO S.E – Grupo empresarial SIGNUM, Lda + ENERQAI, Lda</a:t>
            </a:r>
          </a:p>
          <a:p>
            <a:r>
              <a:rPr lang="pt-PT" sz="1200"/>
              <a:t>      AVAC     -  Aquecimento, Ventilação e Ar Condicionado</a:t>
            </a:r>
          </a:p>
          <a:p>
            <a:r>
              <a:rPr lang="pt-PT" sz="1200"/>
              <a:t>      RCCTE  - Regulamento Características do Comportamento Térmico Edifícios</a:t>
            </a:r>
          </a:p>
          <a:p>
            <a:r>
              <a:rPr lang="pt-PT" sz="1200"/>
              <a:t>      SGCIE   - Sistema de Gestão de Consumos Intensivos de Energia</a:t>
            </a:r>
          </a:p>
          <a:p>
            <a:r>
              <a:rPr lang="pt-PT" sz="1200"/>
              <a:t>      SCE       - Sistema de Certificação Energética</a:t>
            </a:r>
          </a:p>
        </p:txBody>
      </p:sp>
      <p:sp>
        <p:nvSpPr>
          <p:cNvPr id="27" name="Oval 26"/>
          <p:cNvSpPr/>
          <p:nvPr/>
        </p:nvSpPr>
        <p:spPr bwMode="auto">
          <a:xfrm>
            <a:off x="1828800" y="3352800"/>
            <a:ext cx="1295400" cy="457200"/>
          </a:xfrm>
          <a:prstGeom prst="ellipse">
            <a:avLst/>
          </a:prstGeom>
          <a:solidFill>
            <a:schemeClr val="bg2">
              <a:lumMod val="60000"/>
              <a:lumOff val="4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>
              <a:defRPr/>
            </a:pPr>
            <a:r>
              <a:rPr lang="pt-PT" sz="1400" b="1" dirty="0">
                <a:ea typeface="+mn-ea"/>
              </a:rPr>
              <a:t>SIGLAS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61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6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6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6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6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1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61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61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6" grpId="0" animBg="1"/>
      <p:bldP spid="6157" grpId="0" animBg="1"/>
      <p:bldP spid="6158" grpId="0" animBg="1"/>
      <p:bldP spid="6159" grpId="0" animBg="1"/>
      <p:bldP spid="6160" grpId="0" animBg="1"/>
      <p:bldP spid="6161" grpId="0" animBg="1"/>
      <p:bldP spid="6164" grpId="0" animBg="1"/>
      <p:bldP spid="6166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3"/>
          <p:cNvSpPr>
            <a:spLocks noChangeArrowheads="1"/>
          </p:cNvSpPr>
          <p:nvPr/>
        </p:nvSpPr>
        <p:spPr bwMode="auto">
          <a:xfrm rot="-5400000">
            <a:off x="5143500" y="3314700"/>
            <a:ext cx="4419600" cy="685800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pt-PT" b="1"/>
          </a:p>
          <a:p>
            <a:pPr algn="ctr"/>
            <a:endParaRPr lang="pt-PT" b="1"/>
          </a:p>
          <a:p>
            <a:pPr algn="ctr"/>
            <a:endParaRPr lang="pt-PT" b="1"/>
          </a:p>
          <a:p>
            <a:pPr algn="ctr"/>
            <a:r>
              <a:rPr lang="pt-PT" b="1"/>
              <a:t>SATISFAÇÃO DOS CLIENTES</a:t>
            </a:r>
          </a:p>
          <a:p>
            <a:pPr algn="ctr"/>
            <a:endParaRPr lang="pt-PT" b="1"/>
          </a:p>
          <a:p>
            <a:pPr algn="ctr"/>
            <a:endParaRPr lang="pt-PT" b="1"/>
          </a:p>
        </p:txBody>
      </p:sp>
      <p:sp>
        <p:nvSpPr>
          <p:cNvPr id="17411" name="Rectangle 22"/>
          <p:cNvSpPr>
            <a:spLocks noChangeArrowheads="1"/>
          </p:cNvSpPr>
          <p:nvPr/>
        </p:nvSpPr>
        <p:spPr bwMode="auto">
          <a:xfrm rot="-5400000">
            <a:off x="-571500" y="3238500"/>
            <a:ext cx="4419600" cy="838200"/>
          </a:xfrm>
          <a:prstGeom prst="rect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pt-PT" b="1"/>
          </a:p>
          <a:p>
            <a:pPr algn="ctr"/>
            <a:endParaRPr lang="pt-PT" b="1"/>
          </a:p>
          <a:p>
            <a:pPr algn="ctr"/>
            <a:r>
              <a:rPr lang="pt-PT" b="1"/>
              <a:t>REQUISITOS DOS CLIENTES</a:t>
            </a:r>
          </a:p>
          <a:p>
            <a:pPr algn="ctr"/>
            <a:endParaRPr lang="pt-PT" b="1"/>
          </a:p>
          <a:p>
            <a:pPr algn="ctr"/>
            <a:endParaRPr lang="pt-PT" b="1"/>
          </a:p>
          <a:p>
            <a:pPr algn="ctr"/>
            <a:endParaRPr lang="pt-PT" b="1"/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1828800" y="381000"/>
            <a:ext cx="541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36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PROCESSOS</a:t>
            </a:r>
          </a:p>
        </p:txBody>
      </p:sp>
      <p:sp>
        <p:nvSpPr>
          <p:cNvPr id="17413" name="AutoShape 10">
            <a:hlinkClick r:id="" action="ppaction://hlinkshowjump?jump=firstslide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8534400" y="5334000"/>
            <a:ext cx="381000" cy="306388"/>
          </a:xfrm>
          <a:prstGeom prst="actionButtonHome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4" name="Oval 25"/>
          <p:cNvSpPr>
            <a:spLocks noChangeArrowheads="1"/>
          </p:cNvSpPr>
          <p:nvPr/>
        </p:nvSpPr>
        <p:spPr bwMode="auto">
          <a:xfrm>
            <a:off x="847725" y="6019800"/>
            <a:ext cx="1676400" cy="228600"/>
          </a:xfrm>
          <a:prstGeom prst="ellipse">
            <a:avLst/>
          </a:prstGeom>
          <a:solidFill>
            <a:srgbClr val="66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15" name="Rectangle 27"/>
          <p:cNvSpPr>
            <a:spLocks noChangeArrowheads="1"/>
          </p:cNvSpPr>
          <p:nvPr/>
        </p:nvSpPr>
        <p:spPr bwMode="auto">
          <a:xfrm>
            <a:off x="0" y="32988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7416" name="AutoShape 5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534400" y="4876800"/>
            <a:ext cx="381000" cy="304800"/>
          </a:xfrm>
          <a:prstGeom prst="actionButtonInformation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17" name="Marcador de Posição da Data 42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t-PT">
                <a:solidFill>
                  <a:schemeClr val="bg1"/>
                </a:solidFill>
              </a:rPr>
              <a:t>Impressão apenas válida na data </a:t>
            </a:r>
            <a:fld id="{1C29F72A-8992-3F4B-9335-D6E289F9CCCB}" type="datetime1">
              <a:rPr lang="pt-PT">
                <a:solidFill>
                  <a:schemeClr val="bg1"/>
                </a:solidFill>
              </a:rPr>
              <a:pPr eaLnBrk="1" hangingPunct="1"/>
              <a:t>9/6/13</a:t>
            </a:fld>
            <a:endParaRPr lang="pt-PT">
              <a:solidFill>
                <a:schemeClr val="bg1"/>
              </a:solidFill>
            </a:endParaRPr>
          </a:p>
        </p:txBody>
      </p:sp>
      <p:sp>
        <p:nvSpPr>
          <p:cNvPr id="17418" name="Rectângulo 43"/>
          <p:cNvSpPr>
            <a:spLocks noChangeArrowheads="1"/>
          </p:cNvSpPr>
          <p:nvPr/>
        </p:nvSpPr>
        <p:spPr bwMode="auto">
          <a:xfrm>
            <a:off x="2667000" y="6427788"/>
            <a:ext cx="45720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pt-PT" sz="1100">
                <a:solidFill>
                  <a:schemeClr val="bg1"/>
                </a:solidFill>
              </a:rPr>
              <a:t>GRUPO S.E - 9ª Edição (2012 Abril 10)</a:t>
            </a:r>
          </a:p>
          <a:p>
            <a:pPr algn="ctr"/>
            <a:r>
              <a:rPr lang="pt-PT" sz="1100">
                <a:solidFill>
                  <a:schemeClr val="bg1"/>
                </a:solidFill>
              </a:rPr>
              <a:t>Aprovada por A. Miranda Lindo (Director Geral)</a:t>
            </a:r>
          </a:p>
        </p:txBody>
      </p:sp>
      <p:grpSp>
        <p:nvGrpSpPr>
          <p:cNvPr id="17419" name="Group 40"/>
          <p:cNvGrpSpPr>
            <a:grpSpLocks/>
          </p:cNvGrpSpPr>
          <p:nvPr/>
        </p:nvGrpSpPr>
        <p:grpSpPr bwMode="auto">
          <a:xfrm>
            <a:off x="1752600" y="1371600"/>
            <a:ext cx="5372100" cy="4572000"/>
            <a:chOff x="2565" y="3254"/>
            <a:chExt cx="7775" cy="5873"/>
          </a:xfrm>
        </p:grpSpPr>
        <p:sp>
          <p:nvSpPr>
            <p:cNvPr id="17449" name="Oval 41"/>
            <p:cNvSpPr>
              <a:spLocks noChangeArrowheads="1"/>
            </p:cNvSpPr>
            <p:nvPr/>
          </p:nvSpPr>
          <p:spPr bwMode="auto">
            <a:xfrm>
              <a:off x="2565" y="3502"/>
              <a:ext cx="7560" cy="1290"/>
            </a:xfrm>
            <a:prstGeom prst="ellipse">
              <a:avLst/>
            </a:prstGeom>
            <a:solidFill>
              <a:srgbClr val="92D05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pt-PT" sz="1200" b="1">
                  <a:latin typeface="Calibri" charset="0"/>
                </a:rPr>
                <a:t>GESTÃO GLOBAL </a:t>
              </a:r>
            </a:p>
            <a:p>
              <a:pPr>
                <a:spcAft>
                  <a:spcPts val="1000"/>
                </a:spcAft>
              </a:pPr>
              <a:r>
                <a:rPr lang="pt-PT" sz="1100">
                  <a:latin typeface="Calibri" charset="0"/>
                </a:rPr>
                <a:t>DO GRUPO</a:t>
              </a:r>
              <a:endParaRPr lang="pt-PT"/>
            </a:p>
          </p:txBody>
        </p:sp>
        <p:sp>
          <p:nvSpPr>
            <p:cNvPr id="17450" name="Oval 42"/>
            <p:cNvSpPr>
              <a:spLocks noChangeArrowheads="1"/>
            </p:cNvSpPr>
            <p:nvPr/>
          </p:nvSpPr>
          <p:spPr bwMode="auto">
            <a:xfrm>
              <a:off x="3045" y="3254"/>
              <a:ext cx="2010" cy="5873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r>
                <a:rPr lang="pt-PT" sz="1200" b="1">
                  <a:latin typeface="Calibri" charset="0"/>
                </a:rPr>
                <a:t>RECURSOS</a:t>
              </a:r>
            </a:p>
            <a:p>
              <a:r>
                <a:rPr lang="pt-PT" sz="1200" b="1">
                  <a:latin typeface="Calibri" charset="0"/>
                </a:rPr>
                <a:t>DO GRUPO</a:t>
              </a:r>
              <a:endParaRPr lang="pt-PT" sz="1200" b="1"/>
            </a:p>
          </p:txBody>
        </p:sp>
        <p:sp>
          <p:nvSpPr>
            <p:cNvPr id="17451" name="Oval 43"/>
            <p:cNvSpPr>
              <a:spLocks noChangeArrowheads="1"/>
            </p:cNvSpPr>
            <p:nvPr/>
          </p:nvSpPr>
          <p:spPr bwMode="auto">
            <a:xfrm>
              <a:off x="8040" y="3254"/>
              <a:ext cx="2085" cy="5873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pPr algn="ctr"/>
              <a:r>
                <a:rPr lang="pt-PT" sz="1200" b="1">
                  <a:latin typeface="Calibri" charset="0"/>
                </a:rPr>
                <a:t>GESTÃO DA QUALIDADE</a:t>
              </a:r>
            </a:p>
            <a:p>
              <a:pPr algn="ctr"/>
              <a:r>
                <a:rPr lang="pt-PT" sz="1200" b="1">
                  <a:latin typeface="Calibri" charset="0"/>
                </a:rPr>
                <a:t>DO GRUPO</a:t>
              </a:r>
              <a:endParaRPr lang="pt-PT" sz="1200" b="1"/>
            </a:p>
          </p:txBody>
        </p:sp>
        <p:sp>
          <p:nvSpPr>
            <p:cNvPr id="2" name="Rectangle 44"/>
            <p:cNvSpPr>
              <a:spLocks noChangeArrowheads="1"/>
            </p:cNvSpPr>
            <p:nvPr/>
          </p:nvSpPr>
          <p:spPr bwMode="auto">
            <a:xfrm>
              <a:off x="2675" y="5016"/>
              <a:ext cx="7665" cy="540"/>
            </a:xfrm>
            <a:prstGeom prst="rect">
              <a:avLst/>
            </a:prstGeom>
            <a:solidFill>
              <a:schemeClr val="bg2">
                <a:lumMod val="60000"/>
                <a:lumOff val="4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pt-PT" sz="1200" b="1">
                  <a:solidFill>
                    <a:srgbClr val="FF0000"/>
                  </a:solidFill>
                  <a:latin typeface="Calibri" charset="0"/>
                </a:rPr>
                <a:t>ÁREA DE PROJECTOS SIGNUM (Eléctricos, Gás, ITED/ITUR, Segurança)</a:t>
              </a:r>
              <a:endParaRPr lang="pt-PT" sz="1200" b="1">
                <a:solidFill>
                  <a:srgbClr val="FF0000"/>
                </a:solidFill>
              </a:endParaRPr>
            </a:p>
          </p:txBody>
        </p:sp>
        <p:sp>
          <p:nvSpPr>
            <p:cNvPr id="3" name="Rectangle 45"/>
            <p:cNvSpPr>
              <a:spLocks noChangeArrowheads="1"/>
            </p:cNvSpPr>
            <p:nvPr/>
          </p:nvSpPr>
          <p:spPr bwMode="auto">
            <a:xfrm>
              <a:off x="2675" y="5603"/>
              <a:ext cx="7665" cy="5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pt-PT" sz="1200" b="1">
                  <a:solidFill>
                    <a:srgbClr val="007A37"/>
                  </a:solidFill>
                  <a:latin typeface="Calibri" charset="0"/>
                </a:rPr>
                <a:t>ÁREA DE PROJECTOS ENERQAI (AVAC, RSECE, RCCTE)</a:t>
              </a:r>
              <a:endParaRPr lang="pt-PT" sz="1200" b="1">
                <a:solidFill>
                  <a:srgbClr val="007A37"/>
                </a:solidFill>
              </a:endParaRPr>
            </a:p>
          </p:txBody>
        </p:sp>
        <p:sp>
          <p:nvSpPr>
            <p:cNvPr id="4" name="Rectangle 46"/>
            <p:cNvSpPr>
              <a:spLocks noChangeArrowheads="1"/>
            </p:cNvSpPr>
            <p:nvPr/>
          </p:nvSpPr>
          <p:spPr bwMode="auto">
            <a:xfrm>
              <a:off x="2675" y="6190"/>
              <a:ext cx="7665" cy="5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pt-PT" sz="1200" b="1">
                  <a:solidFill>
                    <a:srgbClr val="007A37"/>
                  </a:solidFill>
                  <a:latin typeface="Calibri" charset="0"/>
                </a:rPr>
                <a:t>ÁREA DE CERTIFICAÇÃO ENERGÉTICA DE EDIFÍCIOS (SCE)</a:t>
              </a:r>
              <a:endParaRPr lang="pt-PT" sz="1200" b="1">
                <a:solidFill>
                  <a:srgbClr val="007A37"/>
                </a:solidFill>
              </a:endParaRPr>
            </a:p>
          </p:txBody>
        </p:sp>
        <p:sp>
          <p:nvSpPr>
            <p:cNvPr id="5" name="Rectangle 47"/>
            <p:cNvSpPr>
              <a:spLocks noChangeArrowheads="1"/>
            </p:cNvSpPr>
            <p:nvPr/>
          </p:nvSpPr>
          <p:spPr bwMode="auto">
            <a:xfrm>
              <a:off x="2675" y="6778"/>
              <a:ext cx="7665" cy="5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pt-PT" sz="1200" b="1">
                  <a:solidFill>
                    <a:srgbClr val="007A37"/>
                  </a:solidFill>
                  <a:latin typeface="Calibri" charset="0"/>
                </a:rPr>
                <a:t>ÁREA DE SERVIÇOS NO ÂMBITO DO SGCIE</a:t>
              </a:r>
              <a:endParaRPr lang="pt-PT" sz="1200" b="1">
                <a:solidFill>
                  <a:srgbClr val="007A37"/>
                </a:solidFill>
              </a:endParaRPr>
            </a:p>
          </p:txBody>
        </p:sp>
        <p:sp>
          <p:nvSpPr>
            <p:cNvPr id="17452" name="Rectangle 48"/>
            <p:cNvSpPr>
              <a:spLocks noChangeArrowheads="1"/>
            </p:cNvSpPr>
            <p:nvPr/>
          </p:nvSpPr>
          <p:spPr bwMode="auto">
            <a:xfrm>
              <a:off x="2675" y="7952"/>
              <a:ext cx="7665" cy="5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pt-PT" sz="1200" b="1">
                  <a:latin typeface="Calibri" charset="0"/>
                </a:rPr>
                <a:t>ACOMPANHAMENTO TÉCNICO DE OBRAS</a:t>
              </a:r>
            </a:p>
            <a:p>
              <a:pPr algn="ctr">
                <a:spcAft>
                  <a:spcPts val="1000"/>
                </a:spcAft>
              </a:pPr>
              <a:r>
                <a:rPr lang="pt-PT" sz="1200" b="1">
                  <a:latin typeface="Calibri" charset="0"/>
                </a:rPr>
                <a:t>(</a:t>
              </a:r>
              <a:r>
                <a:rPr lang="pt-PT" sz="1200" b="1">
                  <a:solidFill>
                    <a:srgbClr val="FF0000"/>
                  </a:solidFill>
                  <a:latin typeface="Calibri" charset="0"/>
                </a:rPr>
                <a:t>Instalações Eléctricas, Gás, ITED/ITUR, Segurança, </a:t>
              </a:r>
              <a:r>
                <a:rPr lang="pt-PT" sz="1200" b="1">
                  <a:solidFill>
                    <a:srgbClr val="007A37"/>
                  </a:solidFill>
                  <a:latin typeface="Calibri" charset="0"/>
                </a:rPr>
                <a:t>RSECE, RCCTE</a:t>
              </a:r>
              <a:r>
                <a:rPr lang="pt-PT" sz="1200" b="1">
                  <a:latin typeface="Calibri" charset="0"/>
                </a:rPr>
                <a:t>) </a:t>
              </a:r>
              <a:endParaRPr lang="pt-PT" sz="1200" b="1"/>
            </a:p>
          </p:txBody>
        </p:sp>
        <p:sp>
          <p:nvSpPr>
            <p:cNvPr id="17453" name="Rectangle 49"/>
            <p:cNvSpPr>
              <a:spLocks noChangeArrowheads="1"/>
            </p:cNvSpPr>
            <p:nvPr/>
          </p:nvSpPr>
          <p:spPr bwMode="auto">
            <a:xfrm>
              <a:off x="2675" y="8540"/>
              <a:ext cx="7665" cy="5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pt-PT" sz="1200" b="1">
                  <a:solidFill>
                    <a:srgbClr val="FF0000"/>
                  </a:solidFill>
                  <a:latin typeface="Calibri" charset="0"/>
                </a:rPr>
                <a:t>TÉCNICO RESPONSÁVEL PELA EXPLORAÇÃO DE INSTALAÇÕES ELÉCTRICAS</a:t>
              </a:r>
              <a:endParaRPr lang="pt-PT" sz="1200" b="1">
                <a:solidFill>
                  <a:srgbClr val="FF0000"/>
                </a:solidFill>
              </a:endParaRPr>
            </a:p>
          </p:txBody>
        </p:sp>
        <p:sp>
          <p:nvSpPr>
            <p:cNvPr id="17454" name="Rectangle 47"/>
            <p:cNvSpPr>
              <a:spLocks noChangeArrowheads="1"/>
            </p:cNvSpPr>
            <p:nvPr/>
          </p:nvSpPr>
          <p:spPr bwMode="auto">
            <a:xfrm>
              <a:off x="2675" y="7365"/>
              <a:ext cx="7665" cy="540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ctr">
                <a:spcAft>
                  <a:spcPts val="1000"/>
                </a:spcAft>
              </a:pPr>
              <a:r>
                <a:rPr lang="pt-PT" sz="1200" b="1">
                  <a:solidFill>
                    <a:srgbClr val="007A37"/>
                  </a:solidFill>
                  <a:latin typeface="Calibri" charset="0"/>
                </a:rPr>
                <a:t>TÉCNICO RESPONSÁVEL FUNCIONAMENTO DOS SISTEMAS DE CLIMATIZAÇÃO</a:t>
              </a:r>
              <a:endParaRPr lang="pt-PT" sz="1200" b="1">
                <a:solidFill>
                  <a:srgbClr val="007A37"/>
                </a:solidFill>
              </a:endParaRPr>
            </a:p>
          </p:txBody>
        </p:sp>
      </p:grpSp>
      <p:sp>
        <p:nvSpPr>
          <p:cNvPr id="5136" name="Rectângulo 57"/>
          <p:cNvSpPr>
            <a:spLocks noChangeArrowheads="1"/>
          </p:cNvSpPr>
          <p:nvPr/>
        </p:nvSpPr>
        <p:spPr bwMode="auto">
          <a:xfrm>
            <a:off x="1905000" y="2667000"/>
            <a:ext cx="5105400" cy="3276600"/>
          </a:xfrm>
          <a:prstGeom prst="rect">
            <a:avLst/>
          </a:prstGeom>
          <a:noFill/>
          <a:ln w="38100" algn="ctr">
            <a:solidFill>
              <a:schemeClr val="bg1">
                <a:lumMod val="85000"/>
              </a:schemeClr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>
              <a:ea typeface="+mn-ea"/>
            </a:endParaRPr>
          </a:p>
        </p:txBody>
      </p:sp>
      <p:sp>
        <p:nvSpPr>
          <p:cNvPr id="17421" name="AutoShape 31"/>
          <p:cNvSpPr>
            <a:spLocks noChangeArrowheads="1"/>
          </p:cNvSpPr>
          <p:nvPr/>
        </p:nvSpPr>
        <p:spPr bwMode="auto">
          <a:xfrm>
            <a:off x="1676400" y="2819400"/>
            <a:ext cx="381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2" name="AutoShape 31"/>
          <p:cNvSpPr>
            <a:spLocks noChangeArrowheads="1"/>
          </p:cNvSpPr>
          <p:nvPr/>
        </p:nvSpPr>
        <p:spPr bwMode="auto">
          <a:xfrm>
            <a:off x="1524000" y="1828800"/>
            <a:ext cx="6096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3" name="AutoShape 31"/>
          <p:cNvSpPr>
            <a:spLocks noChangeArrowheads="1"/>
          </p:cNvSpPr>
          <p:nvPr/>
        </p:nvSpPr>
        <p:spPr bwMode="auto">
          <a:xfrm>
            <a:off x="1676400" y="3276600"/>
            <a:ext cx="381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4" name="AutoShape 31"/>
          <p:cNvSpPr>
            <a:spLocks noChangeArrowheads="1"/>
          </p:cNvSpPr>
          <p:nvPr/>
        </p:nvSpPr>
        <p:spPr bwMode="auto">
          <a:xfrm>
            <a:off x="1676400" y="3733800"/>
            <a:ext cx="381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5" name="AutoShape 31"/>
          <p:cNvSpPr>
            <a:spLocks noChangeArrowheads="1"/>
          </p:cNvSpPr>
          <p:nvPr/>
        </p:nvSpPr>
        <p:spPr bwMode="auto">
          <a:xfrm>
            <a:off x="1676400" y="4191000"/>
            <a:ext cx="381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6" name="AutoShape 31"/>
          <p:cNvSpPr>
            <a:spLocks noChangeArrowheads="1"/>
          </p:cNvSpPr>
          <p:nvPr/>
        </p:nvSpPr>
        <p:spPr bwMode="auto">
          <a:xfrm>
            <a:off x="1676400" y="4648200"/>
            <a:ext cx="381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7" name="AutoShape 31"/>
          <p:cNvSpPr>
            <a:spLocks noChangeArrowheads="1"/>
          </p:cNvSpPr>
          <p:nvPr/>
        </p:nvSpPr>
        <p:spPr bwMode="auto">
          <a:xfrm>
            <a:off x="1676400" y="5105400"/>
            <a:ext cx="381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8" name="AutoShape 31"/>
          <p:cNvSpPr>
            <a:spLocks noChangeArrowheads="1"/>
          </p:cNvSpPr>
          <p:nvPr/>
        </p:nvSpPr>
        <p:spPr bwMode="auto">
          <a:xfrm>
            <a:off x="1676400" y="5562600"/>
            <a:ext cx="381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29" name="AutoShape 31"/>
          <p:cNvSpPr>
            <a:spLocks noChangeArrowheads="1"/>
          </p:cNvSpPr>
          <p:nvPr/>
        </p:nvSpPr>
        <p:spPr bwMode="auto">
          <a:xfrm>
            <a:off x="6858000" y="2819400"/>
            <a:ext cx="381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0" name="AutoShape 31"/>
          <p:cNvSpPr>
            <a:spLocks noChangeArrowheads="1"/>
          </p:cNvSpPr>
          <p:nvPr/>
        </p:nvSpPr>
        <p:spPr bwMode="auto">
          <a:xfrm>
            <a:off x="6858000" y="3276600"/>
            <a:ext cx="381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1" name="AutoShape 31"/>
          <p:cNvSpPr>
            <a:spLocks noChangeArrowheads="1"/>
          </p:cNvSpPr>
          <p:nvPr/>
        </p:nvSpPr>
        <p:spPr bwMode="auto">
          <a:xfrm>
            <a:off x="6858000" y="3733800"/>
            <a:ext cx="381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2" name="AutoShape 31"/>
          <p:cNvSpPr>
            <a:spLocks noChangeArrowheads="1"/>
          </p:cNvSpPr>
          <p:nvPr/>
        </p:nvSpPr>
        <p:spPr bwMode="auto">
          <a:xfrm>
            <a:off x="6858000" y="4191000"/>
            <a:ext cx="381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3" name="AutoShape 31"/>
          <p:cNvSpPr>
            <a:spLocks noChangeArrowheads="1"/>
          </p:cNvSpPr>
          <p:nvPr/>
        </p:nvSpPr>
        <p:spPr bwMode="auto">
          <a:xfrm>
            <a:off x="6858000" y="4724400"/>
            <a:ext cx="381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4" name="AutoShape 31"/>
          <p:cNvSpPr>
            <a:spLocks noChangeArrowheads="1"/>
          </p:cNvSpPr>
          <p:nvPr/>
        </p:nvSpPr>
        <p:spPr bwMode="auto">
          <a:xfrm>
            <a:off x="6858000" y="5105400"/>
            <a:ext cx="381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5" name="AutoShape 31"/>
          <p:cNvSpPr>
            <a:spLocks noChangeArrowheads="1"/>
          </p:cNvSpPr>
          <p:nvPr/>
        </p:nvSpPr>
        <p:spPr bwMode="auto">
          <a:xfrm>
            <a:off x="6858000" y="5486400"/>
            <a:ext cx="381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7" name="AutoShape 53"/>
          <p:cNvSpPr>
            <a:spLocks noChangeArrowheads="1"/>
          </p:cNvSpPr>
          <p:nvPr/>
        </p:nvSpPr>
        <p:spPr bwMode="auto">
          <a:xfrm>
            <a:off x="3886200" y="2133600"/>
            <a:ext cx="1143000" cy="609600"/>
          </a:xfrm>
          <a:prstGeom prst="downArrowCallout">
            <a:avLst>
              <a:gd name="adj1" fmla="val 72917"/>
              <a:gd name="adj2" fmla="val 46875"/>
              <a:gd name="adj3" fmla="val 19644"/>
              <a:gd name="adj4" fmla="val 66667"/>
            </a:avLst>
          </a:prstGeom>
          <a:solidFill>
            <a:srgbClr val="00FF99"/>
          </a:solidFill>
          <a:ln w="254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pt-PT" sz="1200" b="1" dirty="0">
              <a:effectLst>
                <a:outerShdw blurRad="38100" dist="38100" dir="2700000" algn="tl">
                  <a:srgbClr val="FFFFFF"/>
                </a:outerShdw>
              </a:effectLst>
              <a:ea typeface="+mn-ea"/>
            </a:endParaRPr>
          </a:p>
          <a:p>
            <a:pPr algn="ctr">
              <a:defRPr/>
            </a:pPr>
            <a:r>
              <a:rPr lang="pt-PT" sz="1200" b="1" dirty="0">
                <a:effectLst>
                  <a:outerShdw blurRad="38100" dist="38100" dir="2700000" algn="tl">
                    <a:srgbClr val="FFFFFF"/>
                  </a:outerShdw>
                </a:effectLst>
                <a:ea typeface="+mn-ea"/>
              </a:rPr>
              <a:t>OBJECTIVOS</a:t>
            </a:r>
          </a:p>
          <a:p>
            <a:pPr algn="ctr">
              <a:defRPr/>
            </a:pPr>
            <a:endParaRPr lang="pt-PT" sz="1200" b="1" dirty="0">
              <a:effectLst>
                <a:outerShdw blurRad="38100" dist="38100" dir="2700000" algn="tl">
                  <a:srgbClr val="FFFFFF"/>
                </a:outerShdw>
              </a:effectLst>
              <a:ea typeface="+mn-ea"/>
            </a:endParaRPr>
          </a:p>
        </p:txBody>
      </p:sp>
      <p:sp>
        <p:nvSpPr>
          <p:cNvPr id="17437" name="AutoShape 31"/>
          <p:cNvSpPr>
            <a:spLocks noChangeArrowheads="1"/>
          </p:cNvSpPr>
          <p:nvPr/>
        </p:nvSpPr>
        <p:spPr bwMode="auto">
          <a:xfrm rot="5400000">
            <a:off x="2133600" y="2471738"/>
            <a:ext cx="381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8" name="AutoShape 31"/>
          <p:cNvSpPr>
            <a:spLocks noChangeArrowheads="1"/>
          </p:cNvSpPr>
          <p:nvPr/>
        </p:nvSpPr>
        <p:spPr bwMode="auto">
          <a:xfrm rot="5400000">
            <a:off x="6553200" y="2470150"/>
            <a:ext cx="3810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39" name="AutoShape 31"/>
          <p:cNvSpPr>
            <a:spLocks noChangeArrowheads="1"/>
          </p:cNvSpPr>
          <p:nvPr/>
        </p:nvSpPr>
        <p:spPr bwMode="auto">
          <a:xfrm rot="-9882992">
            <a:off x="6499225" y="1911350"/>
            <a:ext cx="665163" cy="261938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7440" name="Seta para a esquerda e para a direita 44"/>
          <p:cNvSpPr>
            <a:spLocks noChangeArrowheads="1"/>
          </p:cNvSpPr>
          <p:nvPr/>
        </p:nvSpPr>
        <p:spPr bwMode="auto">
          <a:xfrm rot="-1907367">
            <a:off x="3148013" y="2235200"/>
            <a:ext cx="454025" cy="236538"/>
          </a:xfrm>
          <a:prstGeom prst="leftRightArrow">
            <a:avLst>
              <a:gd name="adj1" fmla="val 50000"/>
              <a:gd name="adj2" fmla="val 50030"/>
            </a:avLst>
          </a:prstGeom>
          <a:solidFill>
            <a:schemeClr val="bg1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41" name="Seta para a esquerda e para a direita 45"/>
          <p:cNvSpPr>
            <a:spLocks noChangeArrowheads="1"/>
          </p:cNvSpPr>
          <p:nvPr/>
        </p:nvSpPr>
        <p:spPr bwMode="auto">
          <a:xfrm rot="1634269">
            <a:off x="5410200" y="2227263"/>
            <a:ext cx="465138" cy="217487"/>
          </a:xfrm>
          <a:prstGeom prst="leftRightArrow">
            <a:avLst>
              <a:gd name="adj1" fmla="val 50000"/>
              <a:gd name="adj2" fmla="val 50091"/>
            </a:avLst>
          </a:prstGeom>
          <a:solidFill>
            <a:schemeClr val="bg1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42" name="Rectangle 28"/>
          <p:cNvSpPr>
            <a:spLocks noChangeArrowheads="1"/>
          </p:cNvSpPr>
          <p:nvPr/>
        </p:nvSpPr>
        <p:spPr bwMode="auto">
          <a:xfrm>
            <a:off x="1076325" y="6019800"/>
            <a:ext cx="14478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pt-PT" sz="900" b="1">
                <a:cs typeface="Times New Roman" charset="0"/>
              </a:rPr>
              <a:t>Processo de Gestão</a:t>
            </a:r>
            <a:endParaRPr lang="pt-PT" sz="900" b="1"/>
          </a:p>
        </p:txBody>
      </p:sp>
      <p:sp>
        <p:nvSpPr>
          <p:cNvPr id="48" name="Oval 25"/>
          <p:cNvSpPr>
            <a:spLocks noChangeArrowheads="1"/>
          </p:cNvSpPr>
          <p:nvPr/>
        </p:nvSpPr>
        <p:spPr bwMode="auto">
          <a:xfrm>
            <a:off x="2633663" y="6019800"/>
            <a:ext cx="1981200" cy="228600"/>
          </a:xfrm>
          <a:prstGeom prst="ellipse">
            <a:avLst/>
          </a:prstGeom>
          <a:solidFill>
            <a:schemeClr val="bg1">
              <a:lumMod val="65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>
              <a:ea typeface="+mn-ea"/>
            </a:endParaRPr>
          </a:p>
        </p:txBody>
      </p:sp>
      <p:sp>
        <p:nvSpPr>
          <p:cNvPr id="17444" name="Rectangle 28"/>
          <p:cNvSpPr>
            <a:spLocks noChangeArrowheads="1"/>
          </p:cNvSpPr>
          <p:nvPr/>
        </p:nvSpPr>
        <p:spPr bwMode="auto">
          <a:xfrm>
            <a:off x="2711450" y="6027738"/>
            <a:ext cx="1885950" cy="23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pt-PT" sz="900" b="1">
                <a:solidFill>
                  <a:srgbClr val="FF0000"/>
                </a:solidFill>
                <a:cs typeface="Times New Roman" charset="0"/>
              </a:rPr>
              <a:t>Processos de Negócio Signum</a:t>
            </a:r>
            <a:endParaRPr lang="pt-PT" sz="900" b="1">
              <a:solidFill>
                <a:srgbClr val="FF0000"/>
              </a:solidFill>
            </a:endParaRPr>
          </a:p>
        </p:txBody>
      </p:sp>
      <p:sp>
        <p:nvSpPr>
          <p:cNvPr id="50" name="Oval 25"/>
          <p:cNvSpPr>
            <a:spLocks noChangeArrowheads="1"/>
          </p:cNvSpPr>
          <p:nvPr/>
        </p:nvSpPr>
        <p:spPr bwMode="auto">
          <a:xfrm>
            <a:off x="4714875" y="6011863"/>
            <a:ext cx="2057400" cy="236537"/>
          </a:xfrm>
          <a:prstGeom prst="ellipse">
            <a:avLst/>
          </a:prstGeom>
          <a:solidFill>
            <a:schemeClr val="bg1">
              <a:lumMod val="65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pt-PT">
              <a:solidFill>
                <a:srgbClr val="007A37"/>
              </a:solidFill>
              <a:ea typeface="+mn-ea"/>
            </a:endParaRPr>
          </a:p>
        </p:txBody>
      </p:sp>
      <p:sp>
        <p:nvSpPr>
          <p:cNvPr id="17446" name="Rectangle 28"/>
          <p:cNvSpPr>
            <a:spLocks noChangeArrowheads="1"/>
          </p:cNvSpPr>
          <p:nvPr/>
        </p:nvSpPr>
        <p:spPr bwMode="auto">
          <a:xfrm>
            <a:off x="4791075" y="6019800"/>
            <a:ext cx="1862138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pt-PT" sz="900" b="1">
                <a:solidFill>
                  <a:srgbClr val="007A37"/>
                </a:solidFill>
                <a:cs typeface="Times New Roman" charset="0"/>
              </a:rPr>
              <a:t>Processos de Negócio Enerqai</a:t>
            </a:r>
            <a:endParaRPr lang="pt-PT" sz="900" b="1">
              <a:solidFill>
                <a:srgbClr val="007A37"/>
              </a:solidFill>
            </a:endParaRPr>
          </a:p>
        </p:txBody>
      </p:sp>
      <p:sp>
        <p:nvSpPr>
          <p:cNvPr id="17447" name="Oval 25"/>
          <p:cNvSpPr>
            <a:spLocks noChangeArrowheads="1"/>
          </p:cNvSpPr>
          <p:nvPr/>
        </p:nvSpPr>
        <p:spPr bwMode="auto">
          <a:xfrm>
            <a:off x="6838950" y="6019800"/>
            <a:ext cx="1676400" cy="2286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448" name="Rectangle 28"/>
          <p:cNvSpPr>
            <a:spLocks noChangeArrowheads="1"/>
          </p:cNvSpPr>
          <p:nvPr/>
        </p:nvSpPr>
        <p:spPr bwMode="auto">
          <a:xfrm>
            <a:off x="7042150" y="6019800"/>
            <a:ext cx="1447800" cy="230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just"/>
            <a:r>
              <a:rPr lang="pt-PT" sz="900" b="1">
                <a:cs typeface="Times New Roman" charset="0"/>
              </a:rPr>
              <a:t>Processos de Apoio</a:t>
            </a:r>
            <a:endParaRPr lang="pt-PT" sz="900" b="1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1752600" y="457200"/>
            <a:ext cx="571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32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SISTEMA DOCUMENTAL</a:t>
            </a:r>
          </a:p>
        </p:txBody>
      </p:sp>
      <p:sp>
        <p:nvSpPr>
          <p:cNvPr id="18435" name="AutoShape 9">
            <a:hlinkClick r:id="" action="ppaction://hlinkshowjump?jump=firstslide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8077200" y="5867400"/>
            <a:ext cx="381000" cy="306388"/>
          </a:xfrm>
          <a:prstGeom prst="actionButtonHome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8218" name="AutoShape 26"/>
          <p:cNvSpPr>
            <a:spLocks noChangeArrowheads="1"/>
          </p:cNvSpPr>
          <p:nvPr/>
        </p:nvSpPr>
        <p:spPr bwMode="auto">
          <a:xfrm>
            <a:off x="685800" y="2362200"/>
            <a:ext cx="990600" cy="1295400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 w="127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pt-PT" sz="1400"/>
              <a:t>ISO</a:t>
            </a:r>
          </a:p>
          <a:p>
            <a:pPr algn="ctr"/>
            <a:r>
              <a:rPr lang="pt-PT" sz="1400"/>
              <a:t>9001: 2008</a:t>
            </a:r>
          </a:p>
        </p:txBody>
      </p:sp>
      <p:sp>
        <p:nvSpPr>
          <p:cNvPr id="8222" name="AutoShape 30"/>
          <p:cNvSpPr>
            <a:spLocks noChangeArrowheads="1"/>
          </p:cNvSpPr>
          <p:nvPr/>
        </p:nvSpPr>
        <p:spPr bwMode="auto">
          <a:xfrm>
            <a:off x="2971800" y="1447800"/>
            <a:ext cx="1981200" cy="685800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 w="127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pt-PT" sz="1200"/>
              <a:t>PACTOS SOCIAIS</a:t>
            </a:r>
          </a:p>
          <a:p>
            <a:pPr algn="ctr"/>
            <a:r>
              <a:rPr lang="pt-PT" sz="1200" b="1" i="1"/>
              <a:t>Signum e Enerqai</a:t>
            </a:r>
          </a:p>
        </p:txBody>
      </p:sp>
      <p:sp>
        <p:nvSpPr>
          <p:cNvPr id="8223" name="AutoShape 31"/>
          <p:cNvSpPr>
            <a:spLocks noChangeArrowheads="1"/>
          </p:cNvSpPr>
          <p:nvPr/>
        </p:nvSpPr>
        <p:spPr bwMode="auto">
          <a:xfrm>
            <a:off x="3657600" y="2209800"/>
            <a:ext cx="1905000" cy="990600"/>
          </a:xfrm>
          <a:prstGeom prst="flowChartExtract">
            <a:avLst/>
          </a:prstGeom>
          <a:solidFill>
            <a:srgbClr val="993300">
              <a:alpha val="39999"/>
            </a:srgbClr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t-PT" sz="1600" b="1">
                <a:solidFill>
                  <a:schemeClr val="bg1"/>
                </a:solidFill>
              </a:rPr>
              <a:t>MANUAL</a:t>
            </a:r>
          </a:p>
          <a:p>
            <a:pPr algn="ctr"/>
            <a:r>
              <a:rPr lang="pt-PT" sz="1600" b="1">
                <a:solidFill>
                  <a:schemeClr val="bg1"/>
                </a:solidFill>
              </a:rPr>
              <a:t>DE GESTÃO</a:t>
            </a:r>
          </a:p>
        </p:txBody>
      </p:sp>
      <p:sp>
        <p:nvSpPr>
          <p:cNvPr id="8224" name="AutoShape 32"/>
          <p:cNvSpPr>
            <a:spLocks noChangeArrowheads="1"/>
          </p:cNvSpPr>
          <p:nvPr/>
        </p:nvSpPr>
        <p:spPr bwMode="auto">
          <a:xfrm rot="10800000">
            <a:off x="2743200" y="3276600"/>
            <a:ext cx="3733800" cy="11430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4271 w 21600"/>
              <a:gd name="T13" fmla="*/ 4271 h 21600"/>
              <a:gd name="T14" fmla="*/ 17329 w 21600"/>
              <a:gd name="T15" fmla="*/ 17329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4941" y="21600"/>
                </a:lnTo>
                <a:lnTo>
                  <a:pt x="16659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6600">
              <a:alpha val="39999"/>
            </a:srgbClr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r>
              <a:rPr lang="pt-PT" sz="1400" b="1">
                <a:solidFill>
                  <a:schemeClr val="bg1"/>
                </a:solidFill>
              </a:rPr>
              <a:t>PROCEDIMENTOS E </a:t>
            </a:r>
          </a:p>
          <a:p>
            <a:pPr algn="ctr"/>
            <a:r>
              <a:rPr lang="pt-PT" sz="1400" b="1">
                <a:solidFill>
                  <a:schemeClr val="bg1"/>
                </a:solidFill>
              </a:rPr>
              <a:t>PLANOS DE GESTÃO</a:t>
            </a:r>
          </a:p>
          <a:p>
            <a:pPr algn="ctr"/>
            <a:endParaRPr lang="pt-PT" sz="1400" b="1">
              <a:solidFill>
                <a:schemeClr val="bg1"/>
              </a:solidFill>
            </a:endParaRPr>
          </a:p>
        </p:txBody>
      </p:sp>
      <p:sp>
        <p:nvSpPr>
          <p:cNvPr id="8225" name="AutoShape 33"/>
          <p:cNvSpPr>
            <a:spLocks noChangeArrowheads="1"/>
          </p:cNvSpPr>
          <p:nvPr/>
        </p:nvSpPr>
        <p:spPr bwMode="auto">
          <a:xfrm rot="10800000">
            <a:off x="2057400" y="4495800"/>
            <a:ext cx="5105400" cy="91440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3113 w 21600"/>
              <a:gd name="T13" fmla="*/ 3113 h 21600"/>
              <a:gd name="T14" fmla="*/ 18487 w 21600"/>
              <a:gd name="T15" fmla="*/ 1848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2626" y="21600"/>
                </a:lnTo>
                <a:lnTo>
                  <a:pt x="18974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9900"/>
          </a:solidFill>
          <a:ln w="25400">
            <a:solidFill>
              <a:srgbClr val="FF0000"/>
            </a:solidFill>
            <a:miter lim="800000"/>
            <a:headEnd/>
            <a:tailEnd/>
          </a:ln>
        </p:spPr>
        <p:txBody>
          <a:bodyPr rot="10800000" wrap="none" anchor="ctr"/>
          <a:lstStyle/>
          <a:p>
            <a:pPr algn="ctr"/>
            <a:endParaRPr lang="pt-PT" sz="1400" b="1">
              <a:solidFill>
                <a:schemeClr val="bg1"/>
              </a:solidFill>
            </a:endParaRPr>
          </a:p>
          <a:p>
            <a:pPr algn="ctr"/>
            <a:r>
              <a:rPr lang="pt-PT" sz="1400" b="1">
                <a:solidFill>
                  <a:schemeClr val="bg1"/>
                </a:solidFill>
              </a:rPr>
              <a:t> PROCEDIMENTOS OPERACIONAIS</a:t>
            </a:r>
          </a:p>
          <a:p>
            <a:pPr algn="ctr"/>
            <a:endParaRPr lang="pt-PT" sz="1400" b="1">
              <a:solidFill>
                <a:schemeClr val="bg1"/>
              </a:solidFill>
            </a:endParaRPr>
          </a:p>
        </p:txBody>
      </p:sp>
      <p:sp>
        <p:nvSpPr>
          <p:cNvPr id="8226" name="AutoShape 34"/>
          <p:cNvSpPr>
            <a:spLocks noChangeArrowheads="1"/>
          </p:cNvSpPr>
          <p:nvPr/>
        </p:nvSpPr>
        <p:spPr bwMode="auto">
          <a:xfrm>
            <a:off x="2057400" y="5486400"/>
            <a:ext cx="5105400" cy="609600"/>
          </a:xfrm>
          <a:custGeom>
            <a:avLst/>
            <a:gdLst>
              <a:gd name="G0" fmla="+- 3633 0 0"/>
              <a:gd name="G1" fmla="+- 21600 0 3633"/>
              <a:gd name="G2" fmla="*/ 3633 1 2"/>
              <a:gd name="G3" fmla="+- 21600 0 G2"/>
              <a:gd name="G4" fmla="+/ 3633 21600 2"/>
              <a:gd name="G5" fmla="+/ G1 0 2"/>
              <a:gd name="G6" fmla="*/ 21600 21600 3633"/>
              <a:gd name="G7" fmla="*/ G6 1 2"/>
              <a:gd name="G8" fmla="+- 21600 0 G7"/>
              <a:gd name="G9" fmla="*/ 21600 1 2"/>
              <a:gd name="G10" fmla="+- 3633 0 G9"/>
              <a:gd name="G11" fmla="?: G10 G8 0"/>
              <a:gd name="G12" fmla="?: G10 G7 21600"/>
              <a:gd name="T0" fmla="*/ 19783 w 21600"/>
              <a:gd name="T1" fmla="*/ 10800 h 21600"/>
              <a:gd name="T2" fmla="*/ 10800 w 21600"/>
              <a:gd name="T3" fmla="*/ 21600 h 21600"/>
              <a:gd name="T4" fmla="*/ 1817 w 21600"/>
              <a:gd name="T5" fmla="*/ 10800 h 21600"/>
              <a:gd name="T6" fmla="*/ 10800 w 21600"/>
              <a:gd name="T7" fmla="*/ 0 h 21600"/>
              <a:gd name="T8" fmla="*/ 3617 w 21600"/>
              <a:gd name="T9" fmla="*/ 3617 h 21600"/>
              <a:gd name="T10" fmla="*/ 17983 w 21600"/>
              <a:gd name="T11" fmla="*/ 1798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633" y="21600"/>
                </a:lnTo>
                <a:lnTo>
                  <a:pt x="17967" y="21600"/>
                </a:lnTo>
                <a:lnTo>
                  <a:pt x="21600" y="0"/>
                </a:lnTo>
                <a:close/>
              </a:path>
            </a:pathLst>
          </a:custGeom>
          <a:solidFill>
            <a:srgbClr val="FFCC00"/>
          </a:solidFill>
          <a:ln w="25400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MODELOS DE IMPRESSOS</a:t>
            </a:r>
          </a:p>
          <a:p>
            <a:pPr algn="ctr"/>
            <a:r>
              <a:rPr lang="pt-PT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APLICAÇÕES INFORMÁTICAS</a:t>
            </a:r>
          </a:p>
        </p:txBody>
      </p:sp>
      <p:sp>
        <p:nvSpPr>
          <p:cNvPr id="8227" name="AutoShape 35"/>
          <p:cNvSpPr>
            <a:spLocks noChangeArrowheads="1"/>
          </p:cNvSpPr>
          <p:nvPr/>
        </p:nvSpPr>
        <p:spPr bwMode="auto">
          <a:xfrm>
            <a:off x="228600" y="3886200"/>
            <a:ext cx="1828800" cy="1371600"/>
          </a:xfrm>
          <a:prstGeom prst="foldedCorner">
            <a:avLst>
              <a:gd name="adj" fmla="val 12500"/>
            </a:avLst>
          </a:prstGeom>
          <a:solidFill>
            <a:schemeClr val="bg1"/>
          </a:solidFill>
          <a:ln w="127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pt-PT" sz="1400"/>
              <a:t>LEGISLAÇÃO</a:t>
            </a:r>
          </a:p>
          <a:p>
            <a:pPr algn="ctr"/>
            <a:r>
              <a:rPr lang="pt-PT" sz="1400"/>
              <a:t>NORMAS</a:t>
            </a:r>
          </a:p>
          <a:p>
            <a:pPr algn="ctr"/>
            <a:r>
              <a:rPr lang="pt-PT" sz="1400"/>
              <a:t>REGRAS TÉCNICAS</a:t>
            </a:r>
          </a:p>
        </p:txBody>
      </p:sp>
      <p:sp>
        <p:nvSpPr>
          <p:cNvPr id="8229" name="AutoShape 37"/>
          <p:cNvSpPr>
            <a:spLocks noChangeArrowheads="1"/>
          </p:cNvSpPr>
          <p:nvPr/>
        </p:nvSpPr>
        <p:spPr bwMode="auto">
          <a:xfrm>
            <a:off x="6553200" y="4419600"/>
            <a:ext cx="2362200" cy="838200"/>
          </a:xfrm>
          <a:prstGeom prst="leftArrowCallout">
            <a:avLst>
              <a:gd name="adj1" fmla="val 25000"/>
              <a:gd name="adj2" fmla="val 25000"/>
              <a:gd name="adj3" fmla="val 46970"/>
              <a:gd name="adj4" fmla="val 77671"/>
            </a:avLst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t-PT" sz="1200" b="1"/>
              <a:t>DOS CLIENTES</a:t>
            </a:r>
          </a:p>
          <a:p>
            <a:pPr algn="ctr"/>
            <a:endParaRPr lang="pt-PT" sz="1200" b="1"/>
          </a:p>
          <a:p>
            <a:pPr algn="ctr"/>
            <a:r>
              <a:rPr lang="pt-PT" sz="1200" b="1"/>
              <a:t>DOS FORNECEDORES</a:t>
            </a:r>
          </a:p>
        </p:txBody>
      </p:sp>
      <p:sp>
        <p:nvSpPr>
          <p:cNvPr id="18444" name="AutoShape 38"/>
          <p:cNvSpPr>
            <a:spLocks noChangeArrowheads="1"/>
          </p:cNvSpPr>
          <p:nvPr/>
        </p:nvSpPr>
        <p:spPr bwMode="auto">
          <a:xfrm>
            <a:off x="1447800" y="2514600"/>
            <a:ext cx="2362200" cy="2286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45" name="AutoShape 40"/>
          <p:cNvSpPr>
            <a:spLocks noChangeArrowheads="1"/>
          </p:cNvSpPr>
          <p:nvPr/>
        </p:nvSpPr>
        <p:spPr bwMode="auto">
          <a:xfrm>
            <a:off x="1676400" y="4800600"/>
            <a:ext cx="1066800" cy="304800"/>
          </a:xfrm>
          <a:custGeom>
            <a:avLst/>
            <a:gdLst>
              <a:gd name="T0" fmla="*/ 2147483647 w 21600"/>
              <a:gd name="T1" fmla="*/ 0 h 21600"/>
              <a:gd name="T2" fmla="*/ 0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2147483647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5400 h 21600"/>
              <a:gd name="T14" fmla="*/ 18900 w 21600"/>
              <a:gd name="T15" fmla="*/ 1620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46" name="AutoShape 41"/>
          <p:cNvSpPr>
            <a:spLocks noChangeArrowheads="1"/>
          </p:cNvSpPr>
          <p:nvPr/>
        </p:nvSpPr>
        <p:spPr bwMode="auto">
          <a:xfrm rot="553250">
            <a:off x="4794250" y="1744663"/>
            <a:ext cx="381000" cy="914400"/>
          </a:xfrm>
          <a:prstGeom prst="curvedLeftArrow">
            <a:avLst>
              <a:gd name="adj1" fmla="val 29178"/>
              <a:gd name="adj2" fmla="val 77178"/>
              <a:gd name="adj3" fmla="val 33333"/>
            </a:avLst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47" name="AutoShape 42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5486400"/>
            <a:ext cx="381000" cy="304800"/>
          </a:xfrm>
          <a:prstGeom prst="actionButtonInformation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48" name="Line 43"/>
          <p:cNvSpPr>
            <a:spLocks noChangeShapeType="1"/>
          </p:cNvSpPr>
          <p:nvPr/>
        </p:nvSpPr>
        <p:spPr bwMode="auto">
          <a:xfrm>
            <a:off x="7239000" y="4876800"/>
            <a:ext cx="14478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237" name="AutoShape 45">
            <a:hlinkClick r:id="rId4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4419600" y="4038600"/>
            <a:ext cx="228600" cy="304800"/>
          </a:xfrm>
          <a:prstGeom prst="actionButtonDocument">
            <a:avLst/>
          </a:prstGeom>
          <a:solidFill>
            <a:schemeClr val="bg1"/>
          </a:soli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8450" name="AutoShape 47"/>
          <p:cNvSpPr>
            <a:spLocks noChangeArrowheads="1"/>
          </p:cNvSpPr>
          <p:nvPr/>
        </p:nvSpPr>
        <p:spPr bwMode="auto">
          <a:xfrm>
            <a:off x="7010400" y="3124200"/>
            <a:ext cx="1676400" cy="609600"/>
          </a:xfrm>
          <a:prstGeom prst="wedgeEllipseCallout">
            <a:avLst>
              <a:gd name="adj1" fmla="val -186931"/>
              <a:gd name="adj2" fmla="val 1291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pt-PT" sz="1200" b="1"/>
              <a:t>CLIC</a:t>
            </a:r>
          </a:p>
          <a:p>
            <a:pPr algn="ctr"/>
            <a:r>
              <a:rPr lang="pt-PT" sz="1200" b="1"/>
              <a:t>para navegar</a:t>
            </a:r>
          </a:p>
        </p:txBody>
      </p:sp>
      <p:sp>
        <p:nvSpPr>
          <p:cNvPr id="18451" name="Marcador de Posição da Data 2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t-PT">
                <a:solidFill>
                  <a:schemeClr val="bg1"/>
                </a:solidFill>
              </a:rPr>
              <a:t>Impressão apenas válida na data </a:t>
            </a:r>
            <a:fld id="{EA8369C8-CCEA-DA43-9314-F50536D6392B}" type="datetime1">
              <a:rPr lang="pt-PT">
                <a:solidFill>
                  <a:schemeClr val="bg1"/>
                </a:solidFill>
              </a:rPr>
              <a:pPr eaLnBrk="1" hangingPunct="1"/>
              <a:t>9/6/13</a:t>
            </a:fld>
            <a:endParaRPr lang="pt-PT">
              <a:solidFill>
                <a:schemeClr val="bg1"/>
              </a:solidFill>
            </a:endParaRPr>
          </a:p>
        </p:txBody>
      </p:sp>
      <p:sp>
        <p:nvSpPr>
          <p:cNvPr id="18452" name="Rectângulo 24"/>
          <p:cNvSpPr>
            <a:spLocks noChangeArrowheads="1"/>
          </p:cNvSpPr>
          <p:nvPr/>
        </p:nvSpPr>
        <p:spPr bwMode="auto">
          <a:xfrm>
            <a:off x="2667000" y="6427788"/>
            <a:ext cx="45720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pt-PT" sz="1100">
                <a:solidFill>
                  <a:schemeClr val="bg1"/>
                </a:solidFill>
              </a:rPr>
              <a:t>GRUPO S.E - 9ª Edição (2012 Abril 10)</a:t>
            </a:r>
          </a:p>
          <a:p>
            <a:pPr algn="ctr"/>
            <a:r>
              <a:rPr lang="pt-PT" sz="1100">
                <a:solidFill>
                  <a:schemeClr val="bg1"/>
                </a:solidFill>
              </a:rPr>
              <a:t>Aprovada por A. Miranda Lindo (Director Geral)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remove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20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7" dur="20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8" dur="20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" dur="2000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" dur="20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" dur="2000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" dur="2000"/>
                                        <p:tgtEl>
                                          <p:spTgt spid="8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3" presetClass="emph" presetSubtype="0" fill="remove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" dur="20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9" dur="20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20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1" dur="20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3" presetClass="emph" presetSubtype="0" fill="remove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4" dur="20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5" dur="20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6" dur="20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9" presetClass="emph" presetSubtype="0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 rctx="PPT">
                                        <p:cTn id="29" dur="2000"/>
                                        <p:tgtEl>
                                          <p:spTgt spid="82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0" dur="2000"/>
                                        <p:tgtEl>
                                          <p:spTgt spid="8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mph" presetSubtype="0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 rctx="PPT">
                                        <p:cTn id="32" dur="2000"/>
                                        <p:tgtEl>
                                          <p:spTgt spid="82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3" dur="2000"/>
                                        <p:tgtEl>
                                          <p:spTgt spid="8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2000"/>
                                        <p:tgtEl>
                                          <p:spTgt spid="82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23" presetClass="emph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2" dur="10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3" dur="10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4" dur="10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45" dur="1000" fill="hold"/>
                                        <p:tgtEl>
                                          <p:spTgt spid="82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15000"/>
                            </p:stCondLst>
                            <p:childTnLst>
                              <p:par>
                                <p:cTn id="47" presetID="23" presetClass="emph" presetSubtype="0" fill="remove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48" dur="2000" fill="hold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49" dur="2000" fill="hold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50" dur="2000" fill="hold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51" dur="2000" fill="hold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8" grpId="0" animBg="1"/>
      <p:bldP spid="8222" grpId="0" animBg="1"/>
      <p:bldP spid="8223" grpId="0" animBg="1"/>
      <p:bldP spid="8224" grpId="0" animBg="1"/>
      <p:bldP spid="8225" grpId="0" animBg="1"/>
      <p:bldP spid="8226" grpId="0" animBg="1"/>
      <p:bldP spid="8227" grpId="0" animBg="1"/>
      <p:bldP spid="8229" grpId="0" animBg="1"/>
      <p:bldP spid="8237" grpId="0" animBg="1"/>
      <p:bldP spid="823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828800" y="381000"/>
            <a:ext cx="533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32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ORGANOGRAMA SIGNUM</a:t>
            </a:r>
          </a:p>
        </p:txBody>
      </p:sp>
      <p:sp>
        <p:nvSpPr>
          <p:cNvPr id="19459" name="AutoShape 3">
            <a:hlinkClick r:id="" action="ppaction://hlinkshowjump?jump=firstslide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543800" y="5943600"/>
            <a:ext cx="381000" cy="306388"/>
          </a:xfrm>
          <a:prstGeom prst="actionButtonHome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16" name="Oval 4"/>
          <p:cNvSpPr>
            <a:spLocks noChangeArrowheads="1"/>
          </p:cNvSpPr>
          <p:nvPr/>
        </p:nvSpPr>
        <p:spPr bwMode="auto">
          <a:xfrm>
            <a:off x="3429000" y="1371600"/>
            <a:ext cx="2057400" cy="685800"/>
          </a:xfrm>
          <a:prstGeom prst="ellipse">
            <a:avLst/>
          </a:prstGeom>
          <a:solidFill>
            <a:srgbClr val="FF0000">
              <a:alpha val="50000"/>
            </a:srgbClr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pt-PT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GERÊNCIA </a:t>
            </a:r>
          </a:p>
          <a:p>
            <a:pPr algn="ctr">
              <a:defRPr/>
            </a:pPr>
            <a:r>
              <a:rPr lang="pt-PT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SIGNUM</a:t>
            </a:r>
            <a:endParaRPr lang="pt-PT" sz="1000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+mn-ea"/>
            </a:endParaRPr>
          </a:p>
        </p:txBody>
      </p:sp>
      <p:sp>
        <p:nvSpPr>
          <p:cNvPr id="13317" name="Oval 5"/>
          <p:cNvSpPr>
            <a:spLocks noChangeArrowheads="1"/>
          </p:cNvSpPr>
          <p:nvPr/>
        </p:nvSpPr>
        <p:spPr bwMode="auto">
          <a:xfrm>
            <a:off x="3200400" y="2286000"/>
            <a:ext cx="2590800" cy="762000"/>
          </a:xfrm>
          <a:prstGeom prst="ellipse">
            <a:avLst/>
          </a:prstGeom>
          <a:solidFill>
            <a:srgbClr val="FF0000">
              <a:alpha val="50000"/>
            </a:srgbClr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DIRECTOR GERAL </a:t>
            </a:r>
          </a:p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DO GRUPO S.E</a:t>
            </a:r>
          </a:p>
          <a:p>
            <a:pPr algn="ctr"/>
            <a:endParaRPr lang="pt-PT" sz="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/>
            <a:r>
              <a:rPr lang="pt-PT" sz="1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Miranda Lindo</a:t>
            </a: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1143000" y="3810000"/>
            <a:ext cx="1524000" cy="685800"/>
          </a:xfrm>
          <a:prstGeom prst="roundRect">
            <a:avLst>
              <a:gd name="adj" fmla="val 16667"/>
            </a:avLst>
          </a:prstGeom>
          <a:solidFill>
            <a:srgbClr val="FF9900">
              <a:alpha val="50000"/>
            </a:srgbClr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ÁREA</a:t>
            </a:r>
          </a:p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ADMINISTRATIVA</a:t>
            </a:r>
          </a:p>
          <a:p>
            <a:pPr algn="ctr"/>
            <a:endParaRPr lang="pt-PT" sz="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/>
            <a:r>
              <a:rPr lang="pt-PT" sz="1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Paula Loureiro</a:t>
            </a:r>
          </a:p>
        </p:txBody>
      </p:sp>
      <p:sp>
        <p:nvSpPr>
          <p:cNvPr id="13322" name="AutoShape 10"/>
          <p:cNvSpPr>
            <a:spLocks noChangeArrowheads="1"/>
          </p:cNvSpPr>
          <p:nvPr/>
        </p:nvSpPr>
        <p:spPr bwMode="auto">
          <a:xfrm>
            <a:off x="6477000" y="3810000"/>
            <a:ext cx="1524000" cy="685800"/>
          </a:xfrm>
          <a:prstGeom prst="roundRect">
            <a:avLst>
              <a:gd name="adj" fmla="val 16667"/>
            </a:avLst>
          </a:prstGeom>
          <a:solidFill>
            <a:srgbClr val="FF9900">
              <a:alpha val="50000"/>
            </a:srgbClr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ÁREA COMERCIAL</a:t>
            </a:r>
          </a:p>
          <a:p>
            <a:pPr algn="ctr"/>
            <a:endParaRPr lang="pt-PT" sz="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/>
            <a:r>
              <a:rPr lang="pt-PT" sz="1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Miranda Lindo</a:t>
            </a:r>
          </a:p>
        </p:txBody>
      </p:sp>
      <p:sp>
        <p:nvSpPr>
          <p:cNvPr id="13324" name="AutoShape 12"/>
          <p:cNvSpPr>
            <a:spLocks noChangeArrowheads="1"/>
          </p:cNvSpPr>
          <p:nvPr/>
        </p:nvSpPr>
        <p:spPr bwMode="auto">
          <a:xfrm>
            <a:off x="3657600" y="3733800"/>
            <a:ext cx="1676400" cy="685800"/>
          </a:xfrm>
          <a:prstGeom prst="roundRect">
            <a:avLst>
              <a:gd name="adj" fmla="val 16667"/>
            </a:avLst>
          </a:prstGeom>
          <a:solidFill>
            <a:srgbClr val="FF9900">
              <a:alpha val="50000"/>
            </a:srgbClr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ÁREA OPERACIONAL</a:t>
            </a:r>
          </a:p>
          <a:p>
            <a:pPr algn="ctr"/>
            <a:endParaRPr lang="pt-PT" sz="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/>
            <a:r>
              <a:rPr lang="pt-PT" sz="1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Miranda Lindo</a:t>
            </a:r>
          </a:p>
        </p:txBody>
      </p:sp>
      <p:sp>
        <p:nvSpPr>
          <p:cNvPr id="19465" name="Line 14"/>
          <p:cNvSpPr>
            <a:spLocks noChangeShapeType="1"/>
          </p:cNvSpPr>
          <p:nvPr/>
        </p:nvSpPr>
        <p:spPr bwMode="auto">
          <a:xfrm>
            <a:off x="4495800" y="3048000"/>
            <a:ext cx="0" cy="4572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6" name="Line 18"/>
          <p:cNvSpPr>
            <a:spLocks noChangeShapeType="1"/>
          </p:cNvSpPr>
          <p:nvPr/>
        </p:nvSpPr>
        <p:spPr bwMode="auto">
          <a:xfrm>
            <a:off x="4495800" y="2057400"/>
            <a:ext cx="0" cy="2286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7" name="Line 19"/>
          <p:cNvSpPr>
            <a:spLocks noChangeShapeType="1"/>
          </p:cNvSpPr>
          <p:nvPr/>
        </p:nvSpPr>
        <p:spPr bwMode="auto">
          <a:xfrm>
            <a:off x="1905000" y="3505200"/>
            <a:ext cx="53340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8" name="Line 20"/>
          <p:cNvSpPr>
            <a:spLocks noChangeShapeType="1"/>
          </p:cNvSpPr>
          <p:nvPr/>
        </p:nvSpPr>
        <p:spPr bwMode="auto">
          <a:xfrm>
            <a:off x="1905000" y="3505200"/>
            <a:ext cx="0" cy="3048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69" name="Line 22"/>
          <p:cNvSpPr>
            <a:spLocks noChangeShapeType="1"/>
          </p:cNvSpPr>
          <p:nvPr/>
        </p:nvSpPr>
        <p:spPr bwMode="auto">
          <a:xfrm>
            <a:off x="4495800" y="3505200"/>
            <a:ext cx="0" cy="2286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70" name="AutoShape 2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5867400"/>
            <a:ext cx="381000" cy="304800"/>
          </a:xfrm>
          <a:prstGeom prst="actionButtonInformation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9471" name="Line 28"/>
          <p:cNvSpPr>
            <a:spLocks noChangeShapeType="1"/>
          </p:cNvSpPr>
          <p:nvPr/>
        </p:nvSpPr>
        <p:spPr bwMode="auto">
          <a:xfrm>
            <a:off x="4495800" y="4419600"/>
            <a:ext cx="0" cy="3810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72" name="Line 29"/>
          <p:cNvSpPr>
            <a:spLocks noChangeShapeType="1"/>
          </p:cNvSpPr>
          <p:nvPr/>
        </p:nvSpPr>
        <p:spPr bwMode="auto">
          <a:xfrm flipV="1">
            <a:off x="1219200" y="4800600"/>
            <a:ext cx="6781800" cy="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73" name="Line 33"/>
          <p:cNvSpPr>
            <a:spLocks noChangeShapeType="1"/>
          </p:cNvSpPr>
          <p:nvPr/>
        </p:nvSpPr>
        <p:spPr bwMode="auto">
          <a:xfrm>
            <a:off x="1219200" y="4800600"/>
            <a:ext cx="0" cy="2286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74" name="Line 34"/>
          <p:cNvSpPr>
            <a:spLocks noChangeShapeType="1"/>
          </p:cNvSpPr>
          <p:nvPr/>
        </p:nvSpPr>
        <p:spPr bwMode="auto">
          <a:xfrm>
            <a:off x="3505200" y="4800600"/>
            <a:ext cx="0" cy="2286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75" name="Line 35"/>
          <p:cNvSpPr>
            <a:spLocks noChangeShapeType="1"/>
          </p:cNvSpPr>
          <p:nvPr/>
        </p:nvSpPr>
        <p:spPr bwMode="auto">
          <a:xfrm>
            <a:off x="4800600" y="4800600"/>
            <a:ext cx="0" cy="2286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76" name="Line 36"/>
          <p:cNvSpPr>
            <a:spLocks noChangeShapeType="1"/>
          </p:cNvSpPr>
          <p:nvPr/>
        </p:nvSpPr>
        <p:spPr bwMode="auto">
          <a:xfrm>
            <a:off x="8001000" y="4800600"/>
            <a:ext cx="0" cy="2286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49" name="AutoShape 37"/>
          <p:cNvSpPr>
            <a:spLocks noChangeArrowheads="1"/>
          </p:cNvSpPr>
          <p:nvPr/>
        </p:nvSpPr>
        <p:spPr bwMode="auto">
          <a:xfrm>
            <a:off x="609600" y="5029200"/>
            <a:ext cx="1219200" cy="609600"/>
          </a:xfrm>
          <a:prstGeom prst="roundRect">
            <a:avLst>
              <a:gd name="adj" fmla="val 16667"/>
            </a:avLst>
          </a:prstGeom>
          <a:solidFill>
            <a:srgbClr val="FF9900">
              <a:alpha val="50000"/>
            </a:srgbClr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SEGURANÇA</a:t>
            </a:r>
          </a:p>
          <a:p>
            <a:pPr algn="ctr"/>
            <a:endParaRPr lang="pt-PT" sz="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/>
            <a:r>
              <a:rPr lang="pt-PT" sz="1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Miranda Lindo</a:t>
            </a:r>
          </a:p>
        </p:txBody>
      </p:sp>
      <p:sp>
        <p:nvSpPr>
          <p:cNvPr id="13350" name="AutoShape 38"/>
          <p:cNvSpPr>
            <a:spLocks noChangeArrowheads="1"/>
          </p:cNvSpPr>
          <p:nvPr/>
        </p:nvSpPr>
        <p:spPr bwMode="auto">
          <a:xfrm>
            <a:off x="1905000" y="5029200"/>
            <a:ext cx="914400" cy="609600"/>
          </a:xfrm>
          <a:prstGeom prst="roundRect">
            <a:avLst>
              <a:gd name="adj" fmla="val 16667"/>
            </a:avLst>
          </a:prstGeom>
          <a:solidFill>
            <a:srgbClr val="FF9900">
              <a:alpha val="50000"/>
            </a:srgbClr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GÁS</a:t>
            </a:r>
          </a:p>
          <a:p>
            <a:pPr algn="ctr"/>
            <a:endParaRPr lang="pt-PT" sz="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/>
            <a:r>
              <a:rPr lang="pt-PT" sz="1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João Lourosa</a:t>
            </a:r>
          </a:p>
        </p:txBody>
      </p:sp>
      <p:sp>
        <p:nvSpPr>
          <p:cNvPr id="13352" name="AutoShape 40"/>
          <p:cNvSpPr>
            <a:spLocks noChangeArrowheads="1"/>
          </p:cNvSpPr>
          <p:nvPr/>
        </p:nvSpPr>
        <p:spPr bwMode="auto">
          <a:xfrm>
            <a:off x="4191000" y="5029200"/>
            <a:ext cx="1219200" cy="609600"/>
          </a:xfrm>
          <a:prstGeom prst="roundRect">
            <a:avLst>
              <a:gd name="adj" fmla="val 16667"/>
            </a:avLst>
          </a:prstGeom>
          <a:solidFill>
            <a:srgbClr val="FF9900">
              <a:alpha val="50000"/>
            </a:srgbClr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PROJECTOS</a:t>
            </a:r>
          </a:p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ELÉCTRICOS</a:t>
            </a:r>
          </a:p>
          <a:p>
            <a:pPr algn="ctr"/>
            <a:r>
              <a:rPr lang="pt-PT" sz="1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Miranda Lindo</a:t>
            </a:r>
          </a:p>
        </p:txBody>
      </p:sp>
      <p:sp>
        <p:nvSpPr>
          <p:cNvPr id="13353" name="AutoShape 41"/>
          <p:cNvSpPr>
            <a:spLocks noChangeArrowheads="1"/>
          </p:cNvSpPr>
          <p:nvPr/>
        </p:nvSpPr>
        <p:spPr bwMode="auto">
          <a:xfrm>
            <a:off x="7239000" y="5029200"/>
            <a:ext cx="1524000" cy="609600"/>
          </a:xfrm>
          <a:prstGeom prst="roundRect">
            <a:avLst>
              <a:gd name="adj" fmla="val 16667"/>
            </a:avLst>
          </a:prstGeom>
          <a:solidFill>
            <a:srgbClr val="FF9900">
              <a:alpha val="50000"/>
            </a:srgbClr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RT EXPLORAÇÃO </a:t>
            </a:r>
          </a:p>
          <a:p>
            <a:pPr algn="ctr"/>
            <a:endParaRPr lang="pt-PT" sz="1000" b="1" i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/>
            <a:r>
              <a:rPr lang="pt-PT" sz="1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José Gomes</a:t>
            </a:r>
          </a:p>
        </p:txBody>
      </p:sp>
      <p:sp>
        <p:nvSpPr>
          <p:cNvPr id="19481" name="Line 51"/>
          <p:cNvSpPr>
            <a:spLocks noChangeShapeType="1"/>
          </p:cNvSpPr>
          <p:nvPr/>
        </p:nvSpPr>
        <p:spPr bwMode="auto">
          <a:xfrm>
            <a:off x="7239000" y="3505200"/>
            <a:ext cx="0" cy="3048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482" name="Marcador de Posição da Data 40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t-PT">
                <a:solidFill>
                  <a:schemeClr val="bg1"/>
                </a:solidFill>
              </a:rPr>
              <a:t>Impressão apenas válida na data </a:t>
            </a:r>
            <a:fld id="{0168FC96-F5D1-7843-AC87-D511BF4CC645}" type="datetime1">
              <a:rPr lang="pt-PT">
                <a:solidFill>
                  <a:schemeClr val="bg1"/>
                </a:solidFill>
              </a:rPr>
              <a:pPr eaLnBrk="1" hangingPunct="1"/>
              <a:t>9/6/13</a:t>
            </a:fld>
            <a:endParaRPr lang="pt-PT">
              <a:solidFill>
                <a:schemeClr val="bg1"/>
              </a:solidFill>
            </a:endParaRPr>
          </a:p>
        </p:txBody>
      </p:sp>
      <p:sp>
        <p:nvSpPr>
          <p:cNvPr id="19483" name="Rectângulo 41"/>
          <p:cNvSpPr>
            <a:spLocks noChangeArrowheads="1"/>
          </p:cNvSpPr>
          <p:nvPr/>
        </p:nvSpPr>
        <p:spPr bwMode="auto">
          <a:xfrm>
            <a:off x="2667000" y="6427788"/>
            <a:ext cx="45720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pt-PT" sz="1100">
                <a:solidFill>
                  <a:schemeClr val="bg1"/>
                </a:solidFill>
              </a:rPr>
              <a:t>GRUPO S.E - 9ª Edição (2012 Abril 10)</a:t>
            </a:r>
          </a:p>
          <a:p>
            <a:pPr algn="ctr"/>
            <a:r>
              <a:rPr lang="pt-PT" sz="1100">
                <a:solidFill>
                  <a:schemeClr val="bg1"/>
                </a:solidFill>
              </a:rPr>
              <a:t>Aprovada por A. Miranda Lindo (Director Geral)</a:t>
            </a:r>
          </a:p>
        </p:txBody>
      </p:sp>
      <p:sp>
        <p:nvSpPr>
          <p:cNvPr id="19484" name="Line 33"/>
          <p:cNvSpPr>
            <a:spLocks noChangeShapeType="1"/>
          </p:cNvSpPr>
          <p:nvPr/>
        </p:nvSpPr>
        <p:spPr bwMode="auto">
          <a:xfrm>
            <a:off x="2362200" y="4800600"/>
            <a:ext cx="0" cy="2286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AutoShape 40"/>
          <p:cNvSpPr>
            <a:spLocks noChangeArrowheads="1"/>
          </p:cNvSpPr>
          <p:nvPr/>
        </p:nvSpPr>
        <p:spPr bwMode="auto">
          <a:xfrm>
            <a:off x="2895600" y="5029200"/>
            <a:ext cx="1219200" cy="609600"/>
          </a:xfrm>
          <a:prstGeom prst="roundRect">
            <a:avLst>
              <a:gd name="adj" fmla="val 16667"/>
            </a:avLst>
          </a:prstGeom>
          <a:solidFill>
            <a:srgbClr val="FF9900">
              <a:alpha val="50000"/>
            </a:srgbClr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PROJECTOS</a:t>
            </a:r>
          </a:p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ITED / ITUR</a:t>
            </a:r>
          </a:p>
          <a:p>
            <a:pPr algn="ctr"/>
            <a:r>
              <a:rPr lang="pt-PT" sz="1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Helder Figueiredo</a:t>
            </a:r>
          </a:p>
        </p:txBody>
      </p:sp>
      <p:sp>
        <p:nvSpPr>
          <p:cNvPr id="30" name="AutoShape 41"/>
          <p:cNvSpPr>
            <a:spLocks noChangeArrowheads="1"/>
          </p:cNvSpPr>
          <p:nvPr/>
        </p:nvSpPr>
        <p:spPr bwMode="auto">
          <a:xfrm>
            <a:off x="5486400" y="5029200"/>
            <a:ext cx="1676400" cy="609600"/>
          </a:xfrm>
          <a:prstGeom prst="roundRect">
            <a:avLst>
              <a:gd name="adj" fmla="val 16667"/>
            </a:avLst>
          </a:prstGeom>
          <a:solidFill>
            <a:srgbClr val="FF9900">
              <a:alpha val="50000"/>
            </a:srgbClr>
          </a:solidFill>
          <a:ln w="1270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ACOMPANHAMENTO</a:t>
            </a:r>
          </a:p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 OBRAS</a:t>
            </a:r>
          </a:p>
          <a:p>
            <a:pPr algn="ctr"/>
            <a:r>
              <a:rPr lang="pt-PT" sz="1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José Gomes</a:t>
            </a:r>
          </a:p>
        </p:txBody>
      </p:sp>
      <p:sp>
        <p:nvSpPr>
          <p:cNvPr id="19487" name="Line 35"/>
          <p:cNvSpPr>
            <a:spLocks noChangeShapeType="1"/>
          </p:cNvSpPr>
          <p:nvPr/>
        </p:nvSpPr>
        <p:spPr bwMode="auto">
          <a:xfrm>
            <a:off x="6172200" y="4800600"/>
            <a:ext cx="0" cy="228600"/>
          </a:xfrm>
          <a:prstGeom prst="line">
            <a:avLst/>
          </a:prstGeom>
          <a:noFill/>
          <a:ln w="254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ChangeArrowheads="1"/>
          </p:cNvSpPr>
          <p:nvPr/>
        </p:nvSpPr>
        <p:spPr bwMode="auto">
          <a:xfrm>
            <a:off x="1828800" y="381000"/>
            <a:ext cx="533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32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ORGANOGRAMA ENERQAI</a:t>
            </a:r>
          </a:p>
          <a:p>
            <a:pPr algn="ctr"/>
            <a:r>
              <a:rPr lang="pt-PT" sz="32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E DO GRUPO S.E</a:t>
            </a:r>
          </a:p>
        </p:txBody>
      </p:sp>
      <p:sp>
        <p:nvSpPr>
          <p:cNvPr id="20483" name="AutoShape 3">
            <a:hlinkClick r:id="" action="ppaction://hlinkshowjump?jump=firstslide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543800" y="5943600"/>
            <a:ext cx="381000" cy="306388"/>
          </a:xfrm>
          <a:prstGeom prst="actionButtonHome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3316" name="Oval 4"/>
          <p:cNvSpPr>
            <a:spLocks noChangeArrowheads="1"/>
          </p:cNvSpPr>
          <p:nvPr/>
        </p:nvSpPr>
        <p:spPr bwMode="auto">
          <a:xfrm>
            <a:off x="1676400" y="1447800"/>
            <a:ext cx="2133600" cy="609600"/>
          </a:xfrm>
          <a:prstGeom prst="ellipse">
            <a:avLst/>
          </a:prstGeom>
          <a:solidFill>
            <a:srgbClr val="66FF66">
              <a:alpha val="50000"/>
            </a:srgbClr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pt-PT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GERÊNCIA</a:t>
            </a:r>
          </a:p>
          <a:p>
            <a:pPr algn="ctr">
              <a:defRPr/>
            </a:pPr>
            <a:r>
              <a:rPr lang="pt-PT" sz="14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ENERQAI</a:t>
            </a:r>
            <a:endParaRPr lang="pt-PT" sz="1000" b="1" i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+mn-ea"/>
            </a:endParaRPr>
          </a:p>
        </p:txBody>
      </p:sp>
      <p:sp>
        <p:nvSpPr>
          <p:cNvPr id="13317" name="Oval 5"/>
          <p:cNvSpPr>
            <a:spLocks noChangeArrowheads="1"/>
          </p:cNvSpPr>
          <p:nvPr/>
        </p:nvSpPr>
        <p:spPr bwMode="auto">
          <a:xfrm>
            <a:off x="1447800" y="2362200"/>
            <a:ext cx="2590800" cy="762000"/>
          </a:xfrm>
          <a:prstGeom prst="ellipse">
            <a:avLst/>
          </a:prstGeom>
          <a:solidFill>
            <a:srgbClr val="66FF66">
              <a:alpha val="50000"/>
            </a:srgbClr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DIRECTOR GERAL </a:t>
            </a:r>
          </a:p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DO GRUPO S.E</a:t>
            </a:r>
          </a:p>
          <a:p>
            <a:pPr algn="ctr"/>
            <a:endParaRPr lang="pt-PT" sz="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/>
            <a:r>
              <a:rPr lang="pt-PT" sz="1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Miranda Lindo</a:t>
            </a:r>
          </a:p>
        </p:txBody>
      </p:sp>
      <p:sp>
        <p:nvSpPr>
          <p:cNvPr id="13320" name="AutoShape 8"/>
          <p:cNvSpPr>
            <a:spLocks noChangeArrowheads="1"/>
          </p:cNvSpPr>
          <p:nvPr/>
        </p:nvSpPr>
        <p:spPr bwMode="auto">
          <a:xfrm>
            <a:off x="304800" y="3733800"/>
            <a:ext cx="1524000" cy="685800"/>
          </a:xfrm>
          <a:prstGeom prst="roundRect">
            <a:avLst>
              <a:gd name="adj" fmla="val 16667"/>
            </a:avLst>
          </a:prstGeom>
          <a:solidFill>
            <a:srgbClr val="66FF66">
              <a:alpha val="50000"/>
            </a:srgbClr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ÁREA</a:t>
            </a:r>
          </a:p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ADMINISTRATIVA</a:t>
            </a:r>
          </a:p>
          <a:p>
            <a:pPr algn="ctr"/>
            <a:endParaRPr lang="pt-PT" sz="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/>
            <a:r>
              <a:rPr lang="pt-PT" sz="1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Patrícia Almeida</a:t>
            </a:r>
          </a:p>
        </p:txBody>
      </p:sp>
      <p:sp>
        <p:nvSpPr>
          <p:cNvPr id="13322" name="AutoShape 10"/>
          <p:cNvSpPr>
            <a:spLocks noChangeArrowheads="1"/>
          </p:cNvSpPr>
          <p:nvPr/>
        </p:nvSpPr>
        <p:spPr bwMode="auto">
          <a:xfrm>
            <a:off x="3657600" y="3733800"/>
            <a:ext cx="1524000" cy="685800"/>
          </a:xfrm>
          <a:prstGeom prst="roundRect">
            <a:avLst>
              <a:gd name="adj" fmla="val 16667"/>
            </a:avLst>
          </a:prstGeom>
          <a:solidFill>
            <a:srgbClr val="66FF66">
              <a:alpha val="50000"/>
            </a:srgbClr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ÁREA COMERCIAL</a:t>
            </a:r>
          </a:p>
          <a:p>
            <a:pPr algn="ctr"/>
            <a:endParaRPr lang="pt-PT" sz="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/>
            <a:r>
              <a:rPr lang="pt-PT" sz="1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Carlos Murtinheira</a:t>
            </a:r>
          </a:p>
        </p:txBody>
      </p:sp>
      <p:sp>
        <p:nvSpPr>
          <p:cNvPr id="13324" name="AutoShape 12"/>
          <p:cNvSpPr>
            <a:spLocks noChangeArrowheads="1"/>
          </p:cNvSpPr>
          <p:nvPr/>
        </p:nvSpPr>
        <p:spPr bwMode="auto">
          <a:xfrm>
            <a:off x="1905000" y="3733800"/>
            <a:ext cx="1676400" cy="685800"/>
          </a:xfrm>
          <a:prstGeom prst="roundRect">
            <a:avLst>
              <a:gd name="adj" fmla="val 16667"/>
            </a:avLst>
          </a:prstGeom>
          <a:solidFill>
            <a:srgbClr val="66FF66">
              <a:alpha val="50000"/>
            </a:srgbClr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ÁREA OPERACIONAL</a:t>
            </a:r>
          </a:p>
          <a:p>
            <a:pPr algn="ctr"/>
            <a:endParaRPr lang="pt-PT" sz="4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/>
            <a:r>
              <a:rPr lang="pt-PT" sz="1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Carlos Murtinheira</a:t>
            </a:r>
          </a:p>
        </p:txBody>
      </p:sp>
      <p:sp>
        <p:nvSpPr>
          <p:cNvPr id="20489" name="Line 14"/>
          <p:cNvSpPr>
            <a:spLocks noChangeShapeType="1"/>
          </p:cNvSpPr>
          <p:nvPr/>
        </p:nvSpPr>
        <p:spPr bwMode="auto">
          <a:xfrm>
            <a:off x="2743200" y="3124200"/>
            <a:ext cx="0" cy="381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90" name="Line 18"/>
          <p:cNvSpPr>
            <a:spLocks noChangeShapeType="1"/>
          </p:cNvSpPr>
          <p:nvPr/>
        </p:nvSpPr>
        <p:spPr bwMode="auto">
          <a:xfrm>
            <a:off x="2743200" y="2057400"/>
            <a:ext cx="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91" name="Line 19"/>
          <p:cNvSpPr>
            <a:spLocks noChangeShapeType="1"/>
          </p:cNvSpPr>
          <p:nvPr/>
        </p:nvSpPr>
        <p:spPr bwMode="auto">
          <a:xfrm>
            <a:off x="1066800" y="3429000"/>
            <a:ext cx="32766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92" name="Line 20"/>
          <p:cNvSpPr>
            <a:spLocks noChangeShapeType="1"/>
          </p:cNvSpPr>
          <p:nvPr/>
        </p:nvSpPr>
        <p:spPr bwMode="auto">
          <a:xfrm>
            <a:off x="1066800" y="3429000"/>
            <a:ext cx="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93" name="Line 22"/>
          <p:cNvSpPr>
            <a:spLocks noChangeShapeType="1"/>
          </p:cNvSpPr>
          <p:nvPr/>
        </p:nvSpPr>
        <p:spPr bwMode="auto">
          <a:xfrm>
            <a:off x="2743200" y="3429000"/>
            <a:ext cx="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94" name="AutoShape 25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153400" y="5867400"/>
            <a:ext cx="381000" cy="304800"/>
          </a:xfrm>
          <a:prstGeom prst="actionButtonInformation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0495" name="Line 28"/>
          <p:cNvSpPr>
            <a:spLocks noChangeShapeType="1"/>
          </p:cNvSpPr>
          <p:nvPr/>
        </p:nvSpPr>
        <p:spPr bwMode="auto">
          <a:xfrm>
            <a:off x="2743200" y="4419600"/>
            <a:ext cx="0" cy="3810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96" name="Line 29"/>
          <p:cNvSpPr>
            <a:spLocks noChangeShapeType="1"/>
          </p:cNvSpPr>
          <p:nvPr/>
        </p:nvSpPr>
        <p:spPr bwMode="auto">
          <a:xfrm flipV="1">
            <a:off x="914400" y="4800600"/>
            <a:ext cx="5638800" cy="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97" name="Line 34"/>
          <p:cNvSpPr>
            <a:spLocks noChangeShapeType="1"/>
          </p:cNvSpPr>
          <p:nvPr/>
        </p:nvSpPr>
        <p:spPr bwMode="auto">
          <a:xfrm>
            <a:off x="914400" y="4800600"/>
            <a:ext cx="0" cy="22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98" name="Line 35"/>
          <p:cNvSpPr>
            <a:spLocks noChangeShapeType="1"/>
          </p:cNvSpPr>
          <p:nvPr/>
        </p:nvSpPr>
        <p:spPr bwMode="auto">
          <a:xfrm>
            <a:off x="3733800" y="4800600"/>
            <a:ext cx="0" cy="22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499" name="Line 36"/>
          <p:cNvSpPr>
            <a:spLocks noChangeShapeType="1"/>
          </p:cNvSpPr>
          <p:nvPr/>
        </p:nvSpPr>
        <p:spPr bwMode="auto">
          <a:xfrm>
            <a:off x="5105400" y="4800600"/>
            <a:ext cx="0" cy="22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352" name="AutoShape 40"/>
          <p:cNvSpPr>
            <a:spLocks noChangeArrowheads="1"/>
          </p:cNvSpPr>
          <p:nvPr/>
        </p:nvSpPr>
        <p:spPr bwMode="auto">
          <a:xfrm>
            <a:off x="3048000" y="5029200"/>
            <a:ext cx="1371600" cy="609600"/>
          </a:xfrm>
          <a:prstGeom prst="roundRect">
            <a:avLst>
              <a:gd name="adj" fmla="val 16667"/>
            </a:avLst>
          </a:prstGeom>
          <a:solidFill>
            <a:srgbClr val="66FF66">
              <a:alpha val="50000"/>
            </a:srgbClr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CERTIFICAÇÃO</a:t>
            </a:r>
          </a:p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ENERGÉTICA</a:t>
            </a:r>
          </a:p>
          <a:p>
            <a:pPr algn="ctr"/>
            <a:r>
              <a:rPr lang="pt-PT" sz="1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Carlos Murtinheira</a:t>
            </a:r>
          </a:p>
        </p:txBody>
      </p:sp>
      <p:sp>
        <p:nvSpPr>
          <p:cNvPr id="13353" name="AutoShape 41"/>
          <p:cNvSpPr>
            <a:spLocks noChangeArrowheads="1"/>
          </p:cNvSpPr>
          <p:nvPr/>
        </p:nvSpPr>
        <p:spPr bwMode="auto">
          <a:xfrm>
            <a:off x="4495800" y="5029200"/>
            <a:ext cx="1371600" cy="609600"/>
          </a:xfrm>
          <a:prstGeom prst="roundRect">
            <a:avLst>
              <a:gd name="adj" fmla="val 16667"/>
            </a:avLst>
          </a:prstGeom>
          <a:solidFill>
            <a:srgbClr val="66FF66">
              <a:alpha val="50000"/>
            </a:srgbClr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SERVIÇOS </a:t>
            </a:r>
          </a:p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SGCIE</a:t>
            </a:r>
          </a:p>
          <a:p>
            <a:pPr algn="ctr"/>
            <a:r>
              <a:rPr lang="pt-PT" sz="1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Carlos Murtinheira</a:t>
            </a:r>
          </a:p>
        </p:txBody>
      </p:sp>
      <p:sp>
        <p:nvSpPr>
          <p:cNvPr id="20502" name="Line 51"/>
          <p:cNvSpPr>
            <a:spLocks noChangeShapeType="1"/>
          </p:cNvSpPr>
          <p:nvPr/>
        </p:nvSpPr>
        <p:spPr bwMode="auto">
          <a:xfrm>
            <a:off x="4343400" y="3429000"/>
            <a:ext cx="0" cy="3048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03" name="Marcador de Posição da Data 40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t-PT">
                <a:solidFill>
                  <a:schemeClr val="bg1"/>
                </a:solidFill>
              </a:rPr>
              <a:t>Impressão apenas válida na data </a:t>
            </a:r>
            <a:fld id="{7F1DAE44-010A-0344-AF77-FC4E3FED9962}" type="datetime1">
              <a:rPr lang="pt-PT">
                <a:solidFill>
                  <a:schemeClr val="bg1"/>
                </a:solidFill>
              </a:rPr>
              <a:pPr eaLnBrk="1" hangingPunct="1"/>
              <a:t>9/6/13</a:t>
            </a:fld>
            <a:endParaRPr lang="pt-PT">
              <a:solidFill>
                <a:schemeClr val="bg1"/>
              </a:solidFill>
            </a:endParaRPr>
          </a:p>
        </p:txBody>
      </p:sp>
      <p:sp>
        <p:nvSpPr>
          <p:cNvPr id="20504" name="Rectângulo 41"/>
          <p:cNvSpPr>
            <a:spLocks noChangeArrowheads="1"/>
          </p:cNvSpPr>
          <p:nvPr/>
        </p:nvSpPr>
        <p:spPr bwMode="auto">
          <a:xfrm>
            <a:off x="2667000" y="6427788"/>
            <a:ext cx="45720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pt-PT" sz="1100">
                <a:solidFill>
                  <a:schemeClr val="bg1"/>
                </a:solidFill>
              </a:rPr>
              <a:t>GRUPO S.E - 9ª Edição (2012 Abril 10)</a:t>
            </a:r>
          </a:p>
          <a:p>
            <a:pPr algn="ctr"/>
            <a:r>
              <a:rPr lang="pt-PT" sz="1100">
                <a:solidFill>
                  <a:schemeClr val="bg1"/>
                </a:solidFill>
              </a:rPr>
              <a:t>Aprovada por A. Miranda Lindo (Director Geral)</a:t>
            </a:r>
          </a:p>
        </p:txBody>
      </p:sp>
      <p:sp>
        <p:nvSpPr>
          <p:cNvPr id="44" name="AutoShape 40"/>
          <p:cNvSpPr>
            <a:spLocks noChangeArrowheads="1"/>
          </p:cNvSpPr>
          <p:nvPr/>
        </p:nvSpPr>
        <p:spPr bwMode="auto">
          <a:xfrm>
            <a:off x="228600" y="5029200"/>
            <a:ext cx="1219200" cy="609600"/>
          </a:xfrm>
          <a:prstGeom prst="roundRect">
            <a:avLst>
              <a:gd name="adj" fmla="val 16667"/>
            </a:avLst>
          </a:prstGeom>
          <a:solidFill>
            <a:srgbClr val="66FF66">
              <a:alpha val="50000"/>
            </a:srgbClr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PROJECTOS</a:t>
            </a:r>
          </a:p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AVAC</a:t>
            </a:r>
          </a:p>
          <a:p>
            <a:pPr algn="ctr"/>
            <a:r>
              <a:rPr lang="pt-PT" sz="1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Daniel Marialva</a:t>
            </a:r>
          </a:p>
        </p:txBody>
      </p:sp>
      <p:sp>
        <p:nvSpPr>
          <p:cNvPr id="45" name="Oval 5"/>
          <p:cNvSpPr>
            <a:spLocks noChangeArrowheads="1"/>
          </p:cNvSpPr>
          <p:nvPr/>
        </p:nvSpPr>
        <p:spPr bwMode="auto">
          <a:xfrm>
            <a:off x="5715000" y="1447800"/>
            <a:ext cx="2590800" cy="914400"/>
          </a:xfrm>
          <a:prstGeom prst="ellipse">
            <a:avLst/>
          </a:prstGeom>
          <a:gradFill>
            <a:gsLst>
              <a:gs pos="50000">
                <a:srgbClr val="CC0000">
                  <a:alpha val="50000"/>
                </a:srgbClr>
              </a:gs>
              <a:gs pos="50000">
                <a:srgbClr val="9CB86E"/>
              </a:gs>
              <a:gs pos="100000">
                <a:srgbClr val="156B13"/>
              </a:gs>
            </a:gsLst>
            <a:lin ang="5400000" scaled="0"/>
          </a:gra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DIRECTOR GERAL </a:t>
            </a:r>
          </a:p>
          <a:p>
            <a:pPr algn="ctr" eaLnBrk="1" hangingPunct="1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DO GRUPO S.E</a:t>
            </a:r>
          </a:p>
          <a:p>
            <a:pPr algn="ctr" eaLnBrk="1" hangingPunct="1"/>
            <a:endParaRPr lang="pt-PT" sz="400" b="1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algn="ctr" eaLnBrk="1" hangingPunct="1"/>
            <a:r>
              <a:rPr lang="pt-PT" sz="1000" b="1" i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Miranda Lindo</a:t>
            </a:r>
          </a:p>
        </p:txBody>
      </p:sp>
      <p:sp>
        <p:nvSpPr>
          <p:cNvPr id="46" name="AutoShape 10"/>
          <p:cNvSpPr>
            <a:spLocks noChangeArrowheads="1"/>
          </p:cNvSpPr>
          <p:nvPr/>
        </p:nvSpPr>
        <p:spPr bwMode="auto">
          <a:xfrm>
            <a:off x="5562600" y="3733800"/>
            <a:ext cx="1524000" cy="533400"/>
          </a:xfrm>
          <a:prstGeom prst="roundRect">
            <a:avLst>
              <a:gd name="adj" fmla="val 16667"/>
            </a:avLst>
          </a:prstGeom>
          <a:solidFill>
            <a:srgbClr val="CC0000">
              <a:alpha val="50000"/>
            </a:srgbClr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pt-PT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SIGNUM, </a:t>
            </a:r>
            <a:r>
              <a:rPr lang="pt-PT" sz="1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Lda</a:t>
            </a:r>
            <a:endParaRPr lang="pt-PT" sz="12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+mn-ea"/>
            </a:endParaRPr>
          </a:p>
          <a:p>
            <a:pPr algn="ctr">
              <a:defRPr/>
            </a:pPr>
            <a:endParaRPr lang="pt-PT" sz="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+mn-ea"/>
            </a:endParaRPr>
          </a:p>
        </p:txBody>
      </p:sp>
      <p:sp>
        <p:nvSpPr>
          <p:cNvPr id="47" name="AutoShape 10"/>
          <p:cNvSpPr>
            <a:spLocks noChangeArrowheads="1"/>
          </p:cNvSpPr>
          <p:nvPr/>
        </p:nvSpPr>
        <p:spPr bwMode="auto">
          <a:xfrm>
            <a:off x="7315200" y="3733800"/>
            <a:ext cx="1524000" cy="533400"/>
          </a:xfrm>
          <a:prstGeom prst="roundRect">
            <a:avLst>
              <a:gd name="adj" fmla="val 16667"/>
            </a:avLst>
          </a:prstGeom>
          <a:solidFill>
            <a:srgbClr val="66FF66">
              <a:alpha val="50000"/>
            </a:srgbClr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r>
              <a:rPr lang="pt-PT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ENERQAI, </a:t>
            </a:r>
            <a:r>
              <a:rPr lang="pt-PT" sz="1200" b="1" dirty="0" err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+mn-ea"/>
              </a:rPr>
              <a:t>Lda</a:t>
            </a:r>
            <a:endParaRPr lang="pt-PT" sz="12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+mn-ea"/>
            </a:endParaRPr>
          </a:p>
          <a:p>
            <a:pPr algn="ctr">
              <a:defRPr/>
            </a:pPr>
            <a:endParaRPr lang="pt-PT" sz="8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+mn-ea"/>
            </a:endParaRPr>
          </a:p>
        </p:txBody>
      </p:sp>
      <p:sp>
        <p:nvSpPr>
          <p:cNvPr id="48" name="AutoShape 10"/>
          <p:cNvSpPr>
            <a:spLocks noChangeArrowheads="1"/>
          </p:cNvSpPr>
          <p:nvPr/>
        </p:nvSpPr>
        <p:spPr bwMode="auto">
          <a:xfrm>
            <a:off x="4648200" y="2514600"/>
            <a:ext cx="1524000" cy="762000"/>
          </a:xfrm>
          <a:prstGeom prst="roundRect">
            <a:avLst>
              <a:gd name="adj" fmla="val 16667"/>
            </a:avLst>
          </a:prstGeom>
          <a:solidFill>
            <a:srgbClr val="FFCC00">
              <a:alpha val="50000"/>
            </a:srgbClr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GESTOR DA </a:t>
            </a:r>
          </a:p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QUALIDADE</a:t>
            </a:r>
          </a:p>
          <a:p>
            <a:pPr algn="ctr"/>
            <a:endParaRPr lang="pt-PT" sz="800" b="1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algn="ctr"/>
            <a:r>
              <a:rPr lang="pt-PT" sz="1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Daniel Carvalho</a:t>
            </a:r>
          </a:p>
        </p:txBody>
      </p:sp>
      <p:sp>
        <p:nvSpPr>
          <p:cNvPr id="20512" name="Line 14"/>
          <p:cNvSpPr>
            <a:spLocks noChangeShapeType="1"/>
          </p:cNvSpPr>
          <p:nvPr/>
        </p:nvSpPr>
        <p:spPr bwMode="auto">
          <a:xfrm>
            <a:off x="7086600" y="2362200"/>
            <a:ext cx="0" cy="10668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13" name="Line 19"/>
          <p:cNvSpPr>
            <a:spLocks noChangeShapeType="1"/>
          </p:cNvSpPr>
          <p:nvPr/>
        </p:nvSpPr>
        <p:spPr bwMode="auto">
          <a:xfrm>
            <a:off x="6172200" y="3429000"/>
            <a:ext cx="18288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14" name="Line 51"/>
          <p:cNvSpPr>
            <a:spLocks noChangeShapeType="1"/>
          </p:cNvSpPr>
          <p:nvPr/>
        </p:nvSpPr>
        <p:spPr bwMode="auto">
          <a:xfrm flipH="1">
            <a:off x="6172200" y="2895600"/>
            <a:ext cx="9144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15" name="Line 51"/>
          <p:cNvSpPr>
            <a:spLocks noChangeShapeType="1"/>
          </p:cNvSpPr>
          <p:nvPr/>
        </p:nvSpPr>
        <p:spPr bwMode="auto">
          <a:xfrm>
            <a:off x="6172200" y="3429000"/>
            <a:ext cx="0" cy="3048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516" name="Line 51"/>
          <p:cNvSpPr>
            <a:spLocks noChangeShapeType="1"/>
          </p:cNvSpPr>
          <p:nvPr/>
        </p:nvSpPr>
        <p:spPr bwMode="auto">
          <a:xfrm>
            <a:off x="8001000" y="3429000"/>
            <a:ext cx="0" cy="3048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AutoShape 40"/>
          <p:cNvSpPr>
            <a:spLocks noChangeArrowheads="1"/>
          </p:cNvSpPr>
          <p:nvPr/>
        </p:nvSpPr>
        <p:spPr bwMode="auto">
          <a:xfrm>
            <a:off x="1524000" y="5029200"/>
            <a:ext cx="1447800" cy="609600"/>
          </a:xfrm>
          <a:prstGeom prst="roundRect">
            <a:avLst>
              <a:gd name="adj" fmla="val 16667"/>
            </a:avLst>
          </a:prstGeom>
          <a:solidFill>
            <a:srgbClr val="66FF66">
              <a:alpha val="50000"/>
            </a:srgbClr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PROJECTOS</a:t>
            </a:r>
          </a:p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RSECE E RCCTE</a:t>
            </a:r>
          </a:p>
          <a:p>
            <a:pPr algn="ctr"/>
            <a:r>
              <a:rPr lang="pt-PT" sz="1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Carlos Murtinheira</a:t>
            </a:r>
          </a:p>
        </p:txBody>
      </p:sp>
      <p:sp>
        <p:nvSpPr>
          <p:cNvPr id="20518" name="Line 35"/>
          <p:cNvSpPr>
            <a:spLocks noChangeShapeType="1"/>
          </p:cNvSpPr>
          <p:nvPr/>
        </p:nvSpPr>
        <p:spPr bwMode="auto">
          <a:xfrm>
            <a:off x="2286000" y="4800600"/>
            <a:ext cx="0" cy="22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AutoShape 41"/>
          <p:cNvSpPr>
            <a:spLocks noChangeArrowheads="1"/>
          </p:cNvSpPr>
          <p:nvPr/>
        </p:nvSpPr>
        <p:spPr bwMode="auto">
          <a:xfrm>
            <a:off x="5943600" y="5029200"/>
            <a:ext cx="1371600" cy="609600"/>
          </a:xfrm>
          <a:prstGeom prst="roundRect">
            <a:avLst>
              <a:gd name="adj" fmla="val 16667"/>
            </a:avLst>
          </a:prstGeom>
          <a:solidFill>
            <a:srgbClr val="66FF66">
              <a:alpha val="50000"/>
            </a:srgbClr>
          </a:solidFill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ACOMPANHAM. </a:t>
            </a:r>
          </a:p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DE OBRAS</a:t>
            </a:r>
          </a:p>
          <a:p>
            <a:pPr algn="ctr"/>
            <a:r>
              <a:rPr lang="pt-PT" sz="1000" b="1" i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Carlos Murtinheira</a:t>
            </a:r>
          </a:p>
        </p:txBody>
      </p:sp>
      <p:sp>
        <p:nvSpPr>
          <p:cNvPr id="20520" name="Line 36"/>
          <p:cNvSpPr>
            <a:spLocks noChangeShapeType="1"/>
          </p:cNvSpPr>
          <p:nvPr/>
        </p:nvSpPr>
        <p:spPr bwMode="auto">
          <a:xfrm>
            <a:off x="6553200" y="4800600"/>
            <a:ext cx="0" cy="228600"/>
          </a:xfrm>
          <a:prstGeom prst="line">
            <a:avLst/>
          </a:prstGeom>
          <a:noFill/>
          <a:ln w="254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1828800" y="457200"/>
            <a:ext cx="533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36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EVOLUÇÃO HISTÓRICA</a:t>
            </a:r>
          </a:p>
        </p:txBody>
      </p:sp>
      <p:sp>
        <p:nvSpPr>
          <p:cNvPr id="21507" name="AutoShape 3">
            <a:hlinkClick r:id="" action="ppaction://hlinkshowjump?jump=firstslide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4572000" y="5943600"/>
            <a:ext cx="381000" cy="306388"/>
          </a:xfrm>
          <a:prstGeom prst="actionButtonHome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1508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5181600" y="5943600"/>
            <a:ext cx="381000" cy="304800"/>
          </a:xfrm>
          <a:prstGeom prst="actionButtonInformation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6" name="Oval 10"/>
          <p:cNvSpPr>
            <a:spLocks noChangeArrowheads="1"/>
          </p:cNvSpPr>
          <p:nvPr/>
        </p:nvSpPr>
        <p:spPr bwMode="auto">
          <a:xfrm>
            <a:off x="228600" y="1447800"/>
            <a:ext cx="5410200" cy="4800600"/>
          </a:xfrm>
          <a:prstGeom prst="ellipse">
            <a:avLst/>
          </a:prstGeom>
          <a:noFill/>
          <a:ln w="28575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pt-PT" sz="800" b="1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algn="ctr"/>
            <a:endParaRPr lang="pt-PT" sz="800" b="1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algn="ctr"/>
            <a:r>
              <a:rPr lang="pt-PT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RESUMO </a:t>
            </a:r>
          </a:p>
          <a:p>
            <a:pPr algn="ctr"/>
            <a:r>
              <a:rPr lang="pt-PT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HISTÓRICO SIGNUM, Lda</a:t>
            </a:r>
          </a:p>
          <a:p>
            <a:pPr algn="ctr"/>
            <a:endParaRPr lang="pt-PT" sz="800">
              <a:solidFill>
                <a:schemeClr val="bg1"/>
              </a:solidFill>
            </a:endParaRPr>
          </a:p>
          <a:p>
            <a:pPr algn="ctr"/>
            <a:r>
              <a:rPr lang="pt-PT" sz="1200">
                <a:solidFill>
                  <a:schemeClr val="bg1"/>
                </a:solidFill>
              </a:rPr>
              <a:t>A SIGNUM foi fundada em 1991, como </a:t>
            </a:r>
          </a:p>
          <a:p>
            <a:pPr algn="ctr"/>
            <a:r>
              <a:rPr lang="pt-PT" sz="1200">
                <a:solidFill>
                  <a:schemeClr val="bg1"/>
                </a:solidFill>
              </a:rPr>
              <a:t>microempresa de venda de produtos e prestação</a:t>
            </a:r>
          </a:p>
          <a:p>
            <a:pPr algn="ctr"/>
            <a:r>
              <a:rPr lang="pt-PT" sz="1200">
                <a:solidFill>
                  <a:schemeClr val="bg1"/>
                </a:solidFill>
              </a:rPr>
              <a:t>de serviços de elaboração de projectos eléctricos.</a:t>
            </a:r>
          </a:p>
          <a:p>
            <a:pPr algn="ctr"/>
            <a:r>
              <a:rPr lang="pt-PT" sz="1200">
                <a:solidFill>
                  <a:schemeClr val="bg1"/>
                </a:solidFill>
              </a:rPr>
              <a:t>Esta última actividade afirmou-se como mais relevante, tendo os </a:t>
            </a:r>
          </a:p>
          <a:p>
            <a:pPr algn="ctr"/>
            <a:r>
              <a:rPr lang="pt-PT" sz="1200">
                <a:solidFill>
                  <a:schemeClr val="bg1"/>
                </a:solidFill>
              </a:rPr>
              <a:t>sócios Miranda Lindo e esposa assumido a totalidade do capital, </a:t>
            </a:r>
          </a:p>
          <a:p>
            <a:pPr algn="ctr"/>
            <a:r>
              <a:rPr lang="pt-PT" sz="1200">
                <a:solidFill>
                  <a:schemeClr val="bg1"/>
                </a:solidFill>
              </a:rPr>
              <a:t>em 1991, reorientando toda a actividade para a prestação de serviços </a:t>
            </a:r>
          </a:p>
          <a:p>
            <a:pPr algn="ctr"/>
            <a:r>
              <a:rPr lang="pt-PT" sz="1200">
                <a:solidFill>
                  <a:schemeClr val="bg1"/>
                </a:solidFill>
              </a:rPr>
              <a:t>técnicos de projecto, não apenas na área electrotécnica, mas também </a:t>
            </a:r>
          </a:p>
          <a:p>
            <a:pPr algn="ctr"/>
            <a:r>
              <a:rPr lang="pt-PT" sz="1200">
                <a:solidFill>
                  <a:schemeClr val="bg1"/>
                </a:solidFill>
              </a:rPr>
              <a:t>no domínio da segurança, do gás e das infra-estruturas de telecomunicações.</a:t>
            </a:r>
          </a:p>
          <a:p>
            <a:pPr algn="ctr"/>
            <a:endParaRPr lang="pt-PT" sz="800">
              <a:solidFill>
                <a:schemeClr val="bg1"/>
              </a:solidFill>
            </a:endParaRPr>
          </a:p>
          <a:p>
            <a:pPr algn="ctr"/>
            <a:r>
              <a:rPr lang="pt-PT" sz="1200">
                <a:solidFill>
                  <a:schemeClr val="bg1"/>
                </a:solidFill>
              </a:rPr>
              <a:t>A boa prestação destes serviços  junto de clientes institucionais, permitiu </a:t>
            </a:r>
          </a:p>
          <a:p>
            <a:pPr algn="ctr"/>
            <a:r>
              <a:rPr lang="pt-PT" sz="1200">
                <a:solidFill>
                  <a:schemeClr val="bg1"/>
                </a:solidFill>
              </a:rPr>
              <a:t>alargar as actividades para o acompanhamento e responsabilidade técnica </a:t>
            </a:r>
          </a:p>
          <a:p>
            <a:pPr algn="ctr"/>
            <a:r>
              <a:rPr lang="pt-PT" sz="1200">
                <a:solidFill>
                  <a:schemeClr val="bg1"/>
                </a:solidFill>
              </a:rPr>
              <a:t>na execução e na exploração de instalações eléctricas.</a:t>
            </a:r>
          </a:p>
          <a:p>
            <a:pPr algn="ctr"/>
            <a:endParaRPr lang="pt-PT" sz="800">
              <a:solidFill>
                <a:schemeClr val="bg1"/>
              </a:solidFill>
            </a:endParaRPr>
          </a:p>
          <a:p>
            <a:pPr algn="ctr"/>
            <a:r>
              <a:rPr lang="pt-PT" sz="1200">
                <a:solidFill>
                  <a:schemeClr val="bg1"/>
                </a:solidFill>
              </a:rPr>
              <a:t>A constante preocupação pela satisfação dos clientes e o nível de </a:t>
            </a:r>
          </a:p>
          <a:p>
            <a:pPr algn="ctr"/>
            <a:r>
              <a:rPr lang="pt-PT" sz="1200">
                <a:solidFill>
                  <a:schemeClr val="bg1"/>
                </a:solidFill>
              </a:rPr>
              <a:t>Qualidade  dos serviços prestados, tem permitido o crescimento </a:t>
            </a:r>
          </a:p>
          <a:p>
            <a:pPr algn="ctr"/>
            <a:r>
              <a:rPr lang="pt-PT" sz="1200">
                <a:solidFill>
                  <a:schemeClr val="bg1"/>
                </a:solidFill>
              </a:rPr>
              <a:t>económico da SIGNUM e a extensão das actividades para </a:t>
            </a:r>
          </a:p>
          <a:p>
            <a:pPr algn="ctr"/>
            <a:r>
              <a:rPr lang="pt-PT" sz="1200">
                <a:solidFill>
                  <a:schemeClr val="bg1"/>
                </a:solidFill>
              </a:rPr>
              <a:t>novos domínios, culminando com a constituição do </a:t>
            </a:r>
          </a:p>
          <a:p>
            <a:pPr algn="ctr"/>
            <a:r>
              <a:rPr lang="pt-PT" sz="1200">
                <a:solidFill>
                  <a:schemeClr val="bg1"/>
                </a:solidFill>
              </a:rPr>
              <a:t>GRUPO S.E e a prestação de serviços nas áreas </a:t>
            </a:r>
          </a:p>
          <a:p>
            <a:pPr algn="ctr"/>
            <a:r>
              <a:rPr lang="pt-PT" sz="1200">
                <a:solidFill>
                  <a:schemeClr val="bg1"/>
                </a:solidFill>
              </a:rPr>
              <a:t>da certificação energética e do SGCIE – Sistema </a:t>
            </a:r>
          </a:p>
          <a:p>
            <a:pPr algn="ctr"/>
            <a:r>
              <a:rPr lang="pt-PT" sz="1200">
                <a:solidFill>
                  <a:schemeClr val="bg1"/>
                </a:solidFill>
              </a:rPr>
              <a:t>de Gestão de Consumos Intensivos </a:t>
            </a:r>
          </a:p>
          <a:p>
            <a:pPr algn="ctr"/>
            <a:r>
              <a:rPr lang="pt-PT" sz="1200">
                <a:solidFill>
                  <a:schemeClr val="bg1"/>
                </a:solidFill>
              </a:rPr>
              <a:t>de Energia.</a:t>
            </a:r>
          </a:p>
          <a:p>
            <a:pPr algn="ctr"/>
            <a:endParaRPr lang="pt-PT" b="1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21510" name="Marcador de Posição da Data 36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t-PT">
                <a:solidFill>
                  <a:schemeClr val="bg1"/>
                </a:solidFill>
              </a:rPr>
              <a:t>Impressão apenas válida na data </a:t>
            </a:r>
            <a:fld id="{50B7CEA6-8DC8-3746-B347-76CE13FE2063}" type="datetime1">
              <a:rPr lang="pt-PT">
                <a:solidFill>
                  <a:schemeClr val="bg1"/>
                </a:solidFill>
              </a:rPr>
              <a:pPr eaLnBrk="1" hangingPunct="1"/>
              <a:t>9/6/13</a:t>
            </a:fld>
            <a:endParaRPr lang="pt-PT">
              <a:solidFill>
                <a:schemeClr val="bg1"/>
              </a:solidFill>
            </a:endParaRPr>
          </a:p>
        </p:txBody>
      </p:sp>
      <p:sp>
        <p:nvSpPr>
          <p:cNvPr id="38" name="Fluxograma: processo alternativo 37"/>
          <p:cNvSpPr/>
          <p:nvPr/>
        </p:nvSpPr>
        <p:spPr bwMode="auto">
          <a:xfrm>
            <a:off x="5715000" y="1447800"/>
            <a:ext cx="3124200" cy="4648200"/>
          </a:xfrm>
          <a:prstGeom prst="flowChartAlternateProcess">
            <a:avLst/>
          </a:prstGeom>
          <a:noFill/>
          <a:ln w="28575" cap="flat" cmpd="sng" algn="ctr">
            <a:solidFill>
              <a:srgbClr val="66FF6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algn="ctr"/>
            <a:r>
              <a:rPr lang="pt-PT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RESUMO HISTÓRICO ENERQAI, Lda</a:t>
            </a:r>
            <a:endParaRPr lang="pt-PT" sz="1200" b="1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algn="ctr"/>
            <a:endParaRPr lang="pt-PT" sz="1200" b="1">
              <a:solidFill>
                <a:schemeClr val="bg1"/>
              </a:solidFill>
            </a:endParaRPr>
          </a:p>
          <a:p>
            <a:pPr algn="ctr"/>
            <a:r>
              <a:rPr lang="pt-PT" sz="1200">
                <a:solidFill>
                  <a:schemeClr val="bg1"/>
                </a:solidFill>
              </a:rPr>
              <a:t>A  ENERQAI foi fundada em 2009, apoiada nas competências técnicas existentes na SIGNUM e como resposta a novas oportunidades e a novas necessidades dos clientes desta empresa. </a:t>
            </a:r>
          </a:p>
          <a:p>
            <a:pPr algn="ctr"/>
            <a:r>
              <a:rPr lang="pt-PT" sz="1200">
                <a:solidFill>
                  <a:schemeClr val="bg1"/>
                </a:solidFill>
              </a:rPr>
              <a:t>A área de projectos AVAC que a SIGNUM vinha concretizar através de uma parceria externa, passou para o domínio das competências próprias da ENERQAI, associando a este projecto empresarial o anterior parceiro externo. </a:t>
            </a:r>
          </a:p>
          <a:p>
            <a:pPr algn="ctr"/>
            <a:r>
              <a:rPr lang="pt-PT" sz="1200">
                <a:solidFill>
                  <a:schemeClr val="bg1"/>
                </a:solidFill>
              </a:rPr>
              <a:t>Assim, a qualidade do ar interior, a certificação energética e a gestão de consumos energéticos intensivos, tornaram-se os domínios de realização da nova empresa, cuja infra-estrutura operacional é integrada com a SIGNUM.  </a:t>
            </a:r>
            <a:endParaRPr lang="pt-PT">
              <a:solidFill>
                <a:schemeClr val="bg1"/>
              </a:solidFill>
            </a:endParaRPr>
          </a:p>
          <a:p>
            <a:pPr algn="ctr"/>
            <a:endParaRPr lang="pt-PT" b="1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algn="ctr"/>
            <a:endParaRPr lang="pt-PT" sz="1200" b="1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21512" name="Rectângulo 41"/>
          <p:cNvSpPr>
            <a:spLocks noChangeArrowheads="1"/>
          </p:cNvSpPr>
          <p:nvPr/>
        </p:nvSpPr>
        <p:spPr bwMode="auto">
          <a:xfrm>
            <a:off x="2667000" y="6427788"/>
            <a:ext cx="45720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pt-PT" sz="1100">
                <a:solidFill>
                  <a:schemeClr val="bg1"/>
                </a:solidFill>
              </a:rPr>
              <a:t>GRUPO S.E - 9ª Edição (2012 Abril 10)</a:t>
            </a:r>
          </a:p>
          <a:p>
            <a:pPr algn="ctr"/>
            <a:r>
              <a:rPr lang="pt-PT" sz="1100">
                <a:solidFill>
                  <a:schemeClr val="bg1"/>
                </a:solidFill>
              </a:rPr>
              <a:t>Aprovada por A. Miranda Lindo (Director Geral)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1828800" y="457200"/>
            <a:ext cx="533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36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CONTACTOS</a:t>
            </a:r>
          </a:p>
        </p:txBody>
      </p:sp>
      <p:sp>
        <p:nvSpPr>
          <p:cNvPr id="22531" name="AutoShape 3">
            <a:hlinkClick r:id="" action="ppaction://hlinkshowjump?jump=firstslide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7772400" y="5942013"/>
            <a:ext cx="381000" cy="306387"/>
          </a:xfrm>
          <a:prstGeom prst="actionButtonHome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32" name="AutoShape 4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305800" y="5715000"/>
            <a:ext cx="381000" cy="304800"/>
          </a:xfrm>
          <a:prstGeom prst="actionButtonInformation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14347" name="Oval 11"/>
          <p:cNvSpPr>
            <a:spLocks noChangeArrowheads="1"/>
          </p:cNvSpPr>
          <p:nvPr/>
        </p:nvSpPr>
        <p:spPr bwMode="auto">
          <a:xfrm>
            <a:off x="533400" y="1600200"/>
            <a:ext cx="4495800" cy="1981200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pt-PT" sz="800" b="1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algn="ctr"/>
            <a:endParaRPr lang="pt-PT" b="1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algn="ctr"/>
            <a:r>
              <a:rPr lang="pt-PT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CONTACTOS SIGNUM</a:t>
            </a:r>
          </a:p>
          <a:p>
            <a:pPr algn="ctr"/>
            <a:endParaRPr lang="pt-PT" b="1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algn="ctr"/>
            <a:r>
              <a:rPr lang="pt-PT" sz="1100" b="1">
                <a:solidFill>
                  <a:schemeClr val="bg1"/>
                </a:solidFill>
              </a:rPr>
              <a:t>Sede: Rua da Misericórdia, 3460-557 TONDELA</a:t>
            </a:r>
          </a:p>
          <a:p>
            <a:pPr algn="ctr"/>
            <a:r>
              <a:rPr lang="pt-PT" sz="1100" b="1">
                <a:solidFill>
                  <a:schemeClr val="bg1"/>
                </a:solidFill>
                <a:sym typeface="Webdings" charset="0"/>
              </a:rPr>
              <a:t> 232 813 178    232 823 009   965 103 982</a:t>
            </a:r>
          </a:p>
          <a:p>
            <a:pPr algn="ctr"/>
            <a:r>
              <a:rPr lang="pt-PT" sz="1100">
                <a:hlinkClick r:id="rId4"/>
              </a:rPr>
              <a:t>geral@signum.pt</a:t>
            </a:r>
            <a:endParaRPr lang="pt-PT" sz="1100">
              <a:hlinkClick r:id="rId5"/>
            </a:endParaRPr>
          </a:p>
          <a:p>
            <a:pPr algn="ctr"/>
            <a:r>
              <a:rPr lang="pt-PT" sz="1100"/>
              <a:t/>
            </a:r>
            <a:br>
              <a:rPr lang="pt-PT" sz="1100"/>
            </a:br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www.signum.pt</a:t>
            </a:r>
          </a:p>
          <a:p>
            <a:pPr algn="ctr"/>
            <a:endParaRPr lang="pt-PT" b="1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14348" name="Oval 12"/>
          <p:cNvSpPr>
            <a:spLocks noChangeArrowheads="1"/>
          </p:cNvSpPr>
          <p:nvPr/>
        </p:nvSpPr>
        <p:spPr bwMode="auto">
          <a:xfrm>
            <a:off x="4572000" y="3352800"/>
            <a:ext cx="4191000" cy="2667000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pt-PT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n-ea"/>
            </a:endParaRPr>
          </a:p>
          <a:p>
            <a:pPr algn="ctr">
              <a:defRPr/>
            </a:pPr>
            <a:endParaRPr lang="pt-PT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n-ea"/>
            </a:endParaRPr>
          </a:p>
          <a:p>
            <a:pPr algn="ctr">
              <a:defRPr/>
            </a:pPr>
            <a:endParaRPr lang="pt-PT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n-ea"/>
            </a:endParaRPr>
          </a:p>
          <a:p>
            <a:pPr algn="ctr">
              <a:defRPr/>
            </a:pPr>
            <a:endParaRPr lang="pt-PT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n-ea"/>
            </a:endParaRPr>
          </a:p>
          <a:p>
            <a:pPr algn="ctr">
              <a:defRPr/>
            </a:pPr>
            <a:endParaRPr lang="pt-PT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n-ea"/>
            </a:endParaRPr>
          </a:p>
          <a:p>
            <a:pPr algn="ctr">
              <a:defRPr/>
            </a:pPr>
            <a:endParaRPr lang="pt-PT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n-ea"/>
            </a:endParaRPr>
          </a:p>
          <a:p>
            <a:pPr algn="ctr">
              <a:defRPr/>
            </a:pPr>
            <a:endParaRPr lang="pt-PT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n-ea"/>
            </a:endParaRPr>
          </a:p>
          <a:p>
            <a:pPr algn="ctr">
              <a:defRPr/>
            </a:pPr>
            <a:endParaRPr lang="pt-PT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ea typeface="+mn-ea"/>
            </a:endParaRPr>
          </a:p>
        </p:txBody>
      </p:sp>
      <p:sp>
        <p:nvSpPr>
          <p:cNvPr id="22535" name="Freeform 14"/>
          <p:cNvSpPr>
            <a:spLocks/>
          </p:cNvSpPr>
          <p:nvPr/>
        </p:nvSpPr>
        <p:spPr bwMode="auto">
          <a:xfrm rot="218076">
            <a:off x="5491163" y="3886200"/>
            <a:ext cx="2133600" cy="1905000"/>
          </a:xfrm>
          <a:custGeom>
            <a:avLst/>
            <a:gdLst>
              <a:gd name="T0" fmla="*/ 2147483647 w 1344"/>
              <a:gd name="T1" fmla="*/ 0 h 1008"/>
              <a:gd name="T2" fmla="*/ 2147483647 w 1344"/>
              <a:gd name="T3" fmla="*/ 2147483647 h 1008"/>
              <a:gd name="T4" fmla="*/ 2147483647 w 1344"/>
              <a:gd name="T5" fmla="*/ 2147483647 h 1008"/>
              <a:gd name="T6" fmla="*/ 0 60000 65536"/>
              <a:gd name="T7" fmla="*/ 0 60000 65536"/>
              <a:gd name="T8" fmla="*/ 0 60000 65536"/>
              <a:gd name="T9" fmla="*/ 0 w 1344"/>
              <a:gd name="T10" fmla="*/ 0 h 1008"/>
              <a:gd name="T11" fmla="*/ 1344 w 1344"/>
              <a:gd name="T12" fmla="*/ 1008 h 100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1344" h="1008">
                <a:moveTo>
                  <a:pt x="480" y="0"/>
                </a:moveTo>
                <a:cubicBezTo>
                  <a:pt x="240" y="180"/>
                  <a:pt x="0" y="360"/>
                  <a:pt x="144" y="528"/>
                </a:cubicBezTo>
                <a:cubicBezTo>
                  <a:pt x="288" y="696"/>
                  <a:pt x="1144" y="928"/>
                  <a:pt x="1344" y="1008"/>
                </a:cubicBezTo>
              </a:path>
            </a:pathLst>
          </a:custGeom>
          <a:noFill/>
          <a:ln w="317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6" name="Line 15"/>
          <p:cNvSpPr>
            <a:spLocks noChangeShapeType="1"/>
          </p:cNvSpPr>
          <p:nvPr/>
        </p:nvSpPr>
        <p:spPr bwMode="auto">
          <a:xfrm flipH="1">
            <a:off x="5486400" y="3733800"/>
            <a:ext cx="228600" cy="99060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7" name="Line 16"/>
          <p:cNvSpPr>
            <a:spLocks noChangeShapeType="1"/>
          </p:cNvSpPr>
          <p:nvPr/>
        </p:nvSpPr>
        <p:spPr bwMode="auto">
          <a:xfrm>
            <a:off x="5181600" y="4800600"/>
            <a:ext cx="25908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38" name="Oval 17"/>
          <p:cNvSpPr>
            <a:spLocks noChangeArrowheads="1"/>
          </p:cNvSpPr>
          <p:nvPr/>
        </p:nvSpPr>
        <p:spPr bwMode="auto">
          <a:xfrm>
            <a:off x="5410200" y="4724400"/>
            <a:ext cx="152400" cy="152400"/>
          </a:xfrm>
          <a:prstGeom prst="ellips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39" name="Oval 18"/>
          <p:cNvSpPr>
            <a:spLocks noChangeArrowheads="1"/>
          </p:cNvSpPr>
          <p:nvPr/>
        </p:nvSpPr>
        <p:spPr bwMode="auto">
          <a:xfrm>
            <a:off x="5943600" y="4724400"/>
            <a:ext cx="152400" cy="152400"/>
          </a:xfrm>
          <a:prstGeom prst="ellips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40" name="Oval 19"/>
          <p:cNvSpPr>
            <a:spLocks noChangeArrowheads="1"/>
          </p:cNvSpPr>
          <p:nvPr/>
        </p:nvSpPr>
        <p:spPr bwMode="auto">
          <a:xfrm>
            <a:off x="6858000" y="4724400"/>
            <a:ext cx="152400" cy="152400"/>
          </a:xfrm>
          <a:prstGeom prst="ellips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41" name="Line 20"/>
          <p:cNvSpPr>
            <a:spLocks noChangeShapeType="1"/>
          </p:cNvSpPr>
          <p:nvPr/>
        </p:nvSpPr>
        <p:spPr bwMode="auto">
          <a:xfrm>
            <a:off x="6934200" y="4800600"/>
            <a:ext cx="0" cy="4572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2542" name="Picture 21" descr="logo_signu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5181600"/>
            <a:ext cx="30480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543" name="Rectangle 22"/>
          <p:cNvSpPr>
            <a:spLocks noChangeArrowheads="1"/>
          </p:cNvSpPr>
          <p:nvPr/>
        </p:nvSpPr>
        <p:spPr bwMode="auto">
          <a:xfrm>
            <a:off x="5867400" y="4495800"/>
            <a:ext cx="6096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t-PT" sz="800" b="1"/>
              <a:t>ATLANTIC</a:t>
            </a:r>
          </a:p>
          <a:p>
            <a:pPr algn="ctr"/>
            <a:r>
              <a:rPr lang="pt-PT" sz="800" b="1"/>
              <a:t>PARK</a:t>
            </a:r>
          </a:p>
        </p:txBody>
      </p:sp>
      <p:sp>
        <p:nvSpPr>
          <p:cNvPr id="22544" name="Rectangle 23"/>
          <p:cNvSpPr>
            <a:spLocks noChangeArrowheads="1"/>
          </p:cNvSpPr>
          <p:nvPr/>
        </p:nvSpPr>
        <p:spPr bwMode="auto">
          <a:xfrm>
            <a:off x="6172200" y="4800600"/>
            <a:ext cx="533400" cy="2286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lang="pt-PT" sz="900" b="1"/>
              <a:t>URFIC</a:t>
            </a:r>
          </a:p>
        </p:txBody>
      </p:sp>
      <p:sp>
        <p:nvSpPr>
          <p:cNvPr id="22545" name="Line 24"/>
          <p:cNvSpPr>
            <a:spLocks noChangeShapeType="1"/>
          </p:cNvSpPr>
          <p:nvPr/>
        </p:nvSpPr>
        <p:spPr bwMode="auto">
          <a:xfrm flipH="1">
            <a:off x="6705600" y="5105400"/>
            <a:ext cx="2286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46" name="Oval 25"/>
          <p:cNvSpPr>
            <a:spLocks noChangeArrowheads="1"/>
          </p:cNvSpPr>
          <p:nvPr/>
        </p:nvSpPr>
        <p:spPr bwMode="auto">
          <a:xfrm>
            <a:off x="7696200" y="4495800"/>
            <a:ext cx="152400" cy="152400"/>
          </a:xfrm>
          <a:prstGeom prst="ellipse">
            <a:avLst/>
          </a:prstGeom>
          <a:solidFill>
            <a:schemeClr val="bg1"/>
          </a:solidFill>
          <a:ln w="95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47" name="Oval 26"/>
          <p:cNvSpPr>
            <a:spLocks noChangeArrowheads="1"/>
          </p:cNvSpPr>
          <p:nvPr/>
        </p:nvSpPr>
        <p:spPr bwMode="auto">
          <a:xfrm>
            <a:off x="7620000" y="4419600"/>
            <a:ext cx="304800" cy="304800"/>
          </a:xfrm>
          <a:prstGeom prst="ellips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2548" name="Rectangle 27"/>
          <p:cNvSpPr>
            <a:spLocks noChangeArrowheads="1"/>
          </p:cNvSpPr>
          <p:nvPr/>
        </p:nvSpPr>
        <p:spPr bwMode="auto">
          <a:xfrm>
            <a:off x="7924800" y="4495800"/>
            <a:ext cx="685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pt-PT" sz="1000">
                <a:solidFill>
                  <a:schemeClr val="bg1"/>
                </a:solidFill>
              </a:rPr>
              <a:t>TONDELA</a:t>
            </a:r>
          </a:p>
        </p:txBody>
      </p:sp>
      <p:sp>
        <p:nvSpPr>
          <p:cNvPr id="22549" name="Rectangle 28"/>
          <p:cNvSpPr>
            <a:spLocks noChangeArrowheads="1"/>
          </p:cNvSpPr>
          <p:nvPr/>
        </p:nvSpPr>
        <p:spPr bwMode="auto">
          <a:xfrm>
            <a:off x="7391400" y="5410200"/>
            <a:ext cx="685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pt-PT" sz="1000">
                <a:solidFill>
                  <a:schemeClr val="bg1"/>
                </a:solidFill>
              </a:rPr>
              <a:t>IP 3</a:t>
            </a:r>
          </a:p>
          <a:p>
            <a:pPr algn="ctr"/>
            <a:r>
              <a:rPr lang="pt-PT" sz="1000">
                <a:solidFill>
                  <a:schemeClr val="bg1"/>
                </a:solidFill>
              </a:rPr>
              <a:t>Coimbra</a:t>
            </a:r>
          </a:p>
        </p:txBody>
      </p:sp>
      <p:sp>
        <p:nvSpPr>
          <p:cNvPr id="22550" name="Rectangle 29"/>
          <p:cNvSpPr>
            <a:spLocks noChangeArrowheads="1"/>
          </p:cNvSpPr>
          <p:nvPr/>
        </p:nvSpPr>
        <p:spPr bwMode="auto">
          <a:xfrm>
            <a:off x="6172200" y="3810000"/>
            <a:ext cx="685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pt-PT" sz="1000">
                <a:solidFill>
                  <a:schemeClr val="bg1"/>
                </a:solidFill>
              </a:rPr>
              <a:t>IP 3</a:t>
            </a:r>
          </a:p>
          <a:p>
            <a:pPr algn="ctr"/>
            <a:r>
              <a:rPr lang="pt-PT" sz="1000">
                <a:solidFill>
                  <a:schemeClr val="bg1"/>
                </a:solidFill>
              </a:rPr>
              <a:t>Viseu</a:t>
            </a:r>
          </a:p>
        </p:txBody>
      </p:sp>
      <p:sp>
        <p:nvSpPr>
          <p:cNvPr id="22551" name="Rectangle 30"/>
          <p:cNvSpPr>
            <a:spLocks noChangeArrowheads="1"/>
          </p:cNvSpPr>
          <p:nvPr/>
        </p:nvSpPr>
        <p:spPr bwMode="auto">
          <a:xfrm>
            <a:off x="4800600" y="4876800"/>
            <a:ext cx="6858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pt-PT" sz="800" b="1">
                <a:solidFill>
                  <a:schemeClr val="bg1"/>
                </a:solidFill>
              </a:rPr>
              <a:t>CARAMULO</a:t>
            </a:r>
          </a:p>
        </p:txBody>
      </p:sp>
      <p:sp>
        <p:nvSpPr>
          <p:cNvPr id="22552" name="Line 32"/>
          <p:cNvSpPr>
            <a:spLocks noChangeShapeType="1"/>
          </p:cNvSpPr>
          <p:nvPr/>
        </p:nvSpPr>
        <p:spPr bwMode="auto">
          <a:xfrm flipH="1">
            <a:off x="5105400" y="4876800"/>
            <a:ext cx="2286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3" name="Rectangle 33"/>
          <p:cNvSpPr>
            <a:spLocks noChangeArrowheads="1"/>
          </p:cNvSpPr>
          <p:nvPr/>
        </p:nvSpPr>
        <p:spPr bwMode="auto">
          <a:xfrm>
            <a:off x="5638800" y="3581400"/>
            <a:ext cx="5334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algn="ctr"/>
            <a:r>
              <a:rPr lang="pt-PT" sz="1000" b="1">
                <a:solidFill>
                  <a:schemeClr val="bg1"/>
                </a:solidFill>
              </a:rPr>
              <a:t>A 25</a:t>
            </a:r>
          </a:p>
        </p:txBody>
      </p:sp>
      <p:sp>
        <p:nvSpPr>
          <p:cNvPr id="22554" name="Line 34"/>
          <p:cNvSpPr>
            <a:spLocks noChangeShapeType="1"/>
          </p:cNvSpPr>
          <p:nvPr/>
        </p:nvSpPr>
        <p:spPr bwMode="auto">
          <a:xfrm flipV="1">
            <a:off x="5715000" y="3733800"/>
            <a:ext cx="7620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5" name="Line 37"/>
          <p:cNvSpPr>
            <a:spLocks noChangeShapeType="1"/>
          </p:cNvSpPr>
          <p:nvPr/>
        </p:nvSpPr>
        <p:spPr bwMode="auto">
          <a:xfrm flipV="1">
            <a:off x="6248400" y="4038600"/>
            <a:ext cx="152400" cy="1524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6" name="Line 38"/>
          <p:cNvSpPr>
            <a:spLocks noChangeShapeType="1"/>
          </p:cNvSpPr>
          <p:nvPr/>
        </p:nvSpPr>
        <p:spPr bwMode="auto">
          <a:xfrm>
            <a:off x="7848600" y="4800600"/>
            <a:ext cx="1524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7" name="Line 39"/>
          <p:cNvSpPr>
            <a:spLocks noChangeShapeType="1"/>
          </p:cNvSpPr>
          <p:nvPr/>
        </p:nvSpPr>
        <p:spPr bwMode="auto">
          <a:xfrm>
            <a:off x="7315200" y="5638800"/>
            <a:ext cx="304800" cy="1524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58" name="Oval 46"/>
          <p:cNvSpPr>
            <a:spLocks noChangeArrowheads="1"/>
          </p:cNvSpPr>
          <p:nvPr/>
        </p:nvSpPr>
        <p:spPr bwMode="auto">
          <a:xfrm>
            <a:off x="5638800" y="4724400"/>
            <a:ext cx="152400" cy="1524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2559" name="Marcador de Posição da Data 36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t-PT">
                <a:solidFill>
                  <a:schemeClr val="bg1"/>
                </a:solidFill>
              </a:rPr>
              <a:t>Impressão apenas válida na data </a:t>
            </a:r>
            <a:fld id="{710D1241-CB50-B84B-9FE2-4425F7BF2F91}" type="datetime1">
              <a:rPr lang="pt-PT">
                <a:solidFill>
                  <a:schemeClr val="bg1"/>
                </a:solidFill>
              </a:rPr>
              <a:pPr eaLnBrk="1" hangingPunct="1"/>
              <a:t>9/6/13</a:t>
            </a:fld>
            <a:endParaRPr lang="pt-PT">
              <a:solidFill>
                <a:schemeClr val="bg1"/>
              </a:solidFill>
            </a:endParaRPr>
          </a:p>
        </p:txBody>
      </p:sp>
      <p:sp>
        <p:nvSpPr>
          <p:cNvPr id="34" name="Oval 11"/>
          <p:cNvSpPr>
            <a:spLocks noChangeArrowheads="1"/>
          </p:cNvSpPr>
          <p:nvPr/>
        </p:nvSpPr>
        <p:spPr bwMode="auto">
          <a:xfrm>
            <a:off x="304800" y="3886200"/>
            <a:ext cx="4114800" cy="2057400"/>
          </a:xfrm>
          <a:prstGeom prst="ellipse">
            <a:avLst/>
          </a:prstGeom>
          <a:noFill/>
          <a:ln w="25400" algn="ctr">
            <a:solidFill>
              <a:srgbClr val="66FF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pt-PT" sz="800" b="1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algn="ctr"/>
            <a:r>
              <a:rPr lang="pt-PT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CONTACTOS ENERQAI</a:t>
            </a:r>
          </a:p>
          <a:p>
            <a:pPr algn="ctr"/>
            <a:endParaRPr lang="pt-PT" b="1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algn="ctr"/>
            <a:r>
              <a:rPr lang="pt-PT" sz="1100" b="1">
                <a:solidFill>
                  <a:schemeClr val="bg1"/>
                </a:solidFill>
              </a:rPr>
              <a:t>Sede: Travessa Irmãos Cardoso de Matos, nº 3</a:t>
            </a:r>
          </a:p>
          <a:p>
            <a:pPr algn="ctr"/>
            <a:r>
              <a:rPr lang="pt-PT" sz="1100" b="1">
                <a:solidFill>
                  <a:schemeClr val="bg1"/>
                </a:solidFill>
              </a:rPr>
              <a:t>3460-601 TONDELA</a:t>
            </a:r>
          </a:p>
          <a:p>
            <a:pPr algn="ctr">
              <a:buFont typeface="Webdings" charset="0"/>
              <a:buChar char="É"/>
            </a:pPr>
            <a:r>
              <a:rPr lang="pt-PT" sz="1100" b="1">
                <a:solidFill>
                  <a:schemeClr val="bg1"/>
                </a:solidFill>
                <a:sym typeface="Webdings" charset="0"/>
              </a:rPr>
              <a:t>232 812 381    232 812 382   967 275 047</a:t>
            </a:r>
          </a:p>
          <a:p>
            <a:pPr algn="ctr"/>
            <a:r>
              <a:rPr lang="pt-PT" sz="1100">
                <a:solidFill>
                  <a:schemeClr val="bg1"/>
                </a:solidFill>
                <a:hlinkClick r:id="rId7"/>
              </a:rPr>
              <a:t>geral@enerqai.com</a:t>
            </a:r>
            <a:endParaRPr lang="pt-PT" sz="1100">
              <a:solidFill>
                <a:schemeClr val="bg1"/>
              </a:solidFill>
            </a:endParaRPr>
          </a:p>
          <a:p>
            <a:pPr algn="ctr"/>
            <a:endParaRPr lang="pt-PT" sz="1200" b="1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enerqai.com</a:t>
            </a:r>
          </a:p>
        </p:txBody>
      </p:sp>
      <p:sp>
        <p:nvSpPr>
          <p:cNvPr id="33" name="Oval 11"/>
          <p:cNvSpPr>
            <a:spLocks noChangeArrowheads="1"/>
          </p:cNvSpPr>
          <p:nvPr/>
        </p:nvSpPr>
        <p:spPr bwMode="auto">
          <a:xfrm>
            <a:off x="5486400" y="1371600"/>
            <a:ext cx="2819400" cy="1828800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pt-PT" sz="800" b="1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algn="ctr"/>
            <a:r>
              <a:rPr lang="pt-PT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GPS</a:t>
            </a:r>
          </a:p>
          <a:p>
            <a:pPr algn="ctr"/>
            <a:r>
              <a:rPr lang="pt-PT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COORDENADAS</a:t>
            </a:r>
          </a:p>
          <a:p>
            <a:pPr algn="ctr"/>
            <a:endParaRPr lang="pt-PT" sz="1400" b="1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algn="ctr"/>
            <a:r>
              <a:rPr lang="pt-PT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40º  31</a:t>
            </a:r>
            <a:r>
              <a:rPr lang="ja-JP" altLang="pt-PT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’</a:t>
            </a:r>
            <a:r>
              <a:rPr lang="pt-PT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  18.6</a:t>
            </a:r>
            <a:r>
              <a:rPr lang="ja-JP" altLang="pt-PT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”</a:t>
            </a:r>
            <a:r>
              <a:rPr lang="pt-PT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 N</a:t>
            </a:r>
          </a:p>
          <a:p>
            <a:pPr algn="ctr"/>
            <a:r>
              <a:rPr lang="pt-PT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8º  5´ 15.30</a:t>
            </a:r>
            <a:r>
              <a:rPr lang="ja-JP" altLang="pt-PT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”</a:t>
            </a:r>
            <a:r>
              <a:rPr lang="pt-PT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  W</a:t>
            </a:r>
          </a:p>
          <a:p>
            <a:pPr algn="ctr"/>
            <a:endParaRPr lang="pt-PT" sz="1400" b="1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22562" name="Rectângulo 41"/>
          <p:cNvSpPr>
            <a:spLocks noChangeArrowheads="1"/>
          </p:cNvSpPr>
          <p:nvPr/>
        </p:nvSpPr>
        <p:spPr bwMode="auto">
          <a:xfrm>
            <a:off x="2667000" y="6427788"/>
            <a:ext cx="45720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pt-PT" sz="1100">
                <a:solidFill>
                  <a:schemeClr val="bg1"/>
                </a:solidFill>
              </a:rPr>
              <a:t>GRUPO S.E - 9ª Edição (2012 Abril 10)</a:t>
            </a:r>
          </a:p>
          <a:p>
            <a:pPr algn="ctr"/>
            <a:r>
              <a:rPr lang="pt-PT" sz="1100">
                <a:solidFill>
                  <a:schemeClr val="bg1"/>
                </a:solidFill>
              </a:rPr>
              <a:t>Aprovada por A. Miranda Lindo (Director Geral)</a:t>
            </a:r>
          </a:p>
        </p:txBody>
      </p:sp>
      <p:sp>
        <p:nvSpPr>
          <p:cNvPr id="22563" name="Line 24"/>
          <p:cNvSpPr>
            <a:spLocks noChangeShapeType="1"/>
          </p:cNvSpPr>
          <p:nvPr/>
        </p:nvSpPr>
        <p:spPr bwMode="auto">
          <a:xfrm flipH="1">
            <a:off x="6934200" y="4953000"/>
            <a:ext cx="228600" cy="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564" name="Line 24"/>
          <p:cNvSpPr>
            <a:spLocks noChangeShapeType="1"/>
          </p:cNvSpPr>
          <p:nvPr/>
        </p:nvSpPr>
        <p:spPr bwMode="auto">
          <a:xfrm flipH="1" flipV="1">
            <a:off x="7162800" y="4953000"/>
            <a:ext cx="0" cy="152400"/>
          </a:xfrm>
          <a:prstGeom prst="line">
            <a:avLst/>
          </a:prstGeom>
          <a:noFill/>
          <a:ln w="25400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2565" name="Picture 35" descr="C:\Users\ITzero\Documents\SIGNUM\ENERQAI\LOGO 2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029200"/>
            <a:ext cx="3968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Marcador de Posição da Data 3"/>
          <p:cNvSpPr>
            <a:spLocks noGrp="1"/>
          </p:cNvSpPr>
          <p:nvPr>
            <p:ph type="dt" sz="quarter" idx="10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eaLnBrk="1" hangingPunct="1"/>
            <a:r>
              <a:rPr lang="pt-PT">
                <a:solidFill>
                  <a:schemeClr val="bg1"/>
                </a:solidFill>
              </a:rPr>
              <a:t>Impressão apenas válida na data </a:t>
            </a:r>
            <a:fld id="{7F5343D4-3435-7C44-8399-EE22108042FA}" type="datetime1">
              <a:rPr lang="pt-PT">
                <a:solidFill>
                  <a:schemeClr val="bg1"/>
                </a:solidFill>
              </a:rPr>
              <a:pPr eaLnBrk="1" hangingPunct="1"/>
              <a:t>9/6/13</a:t>
            </a:fld>
            <a:endParaRPr lang="pt-PT">
              <a:solidFill>
                <a:schemeClr val="bg1"/>
              </a:solidFill>
            </a:endParaRPr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1752600" y="457200"/>
            <a:ext cx="5486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sz="32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POLÍTICA DA QUALIDADE</a:t>
            </a:r>
          </a:p>
        </p:txBody>
      </p:sp>
      <p:sp>
        <p:nvSpPr>
          <p:cNvPr id="23556" name="AutoShape 9">
            <a:hlinkClick r:id="" action="ppaction://hlinkshowjump?jump=firstslide" highlightClick="1"/>
            <a:hlinkHover r:id="" action="ppaction://hlinkshowjump?jump=firstslide"/>
          </p:cNvPr>
          <p:cNvSpPr>
            <a:spLocks noChangeArrowheads="1"/>
          </p:cNvSpPr>
          <p:nvPr/>
        </p:nvSpPr>
        <p:spPr bwMode="auto">
          <a:xfrm>
            <a:off x="8001000" y="5867400"/>
            <a:ext cx="381000" cy="306388"/>
          </a:xfrm>
          <a:prstGeom prst="actionButtonHome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23557" name="AutoShape 11">
            <a:hlinkClick r:id="rId3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8458200" y="5562600"/>
            <a:ext cx="381000" cy="304800"/>
          </a:xfrm>
          <a:prstGeom prst="actionButtonInformation">
            <a:avLst/>
          </a:prstGeom>
          <a:solidFill>
            <a:schemeClr val="bg1"/>
          </a:solidFill>
          <a:ln w="1270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9229" name="Oval 13"/>
          <p:cNvSpPr>
            <a:spLocks noChangeArrowheads="1"/>
          </p:cNvSpPr>
          <p:nvPr/>
        </p:nvSpPr>
        <p:spPr bwMode="auto">
          <a:xfrm>
            <a:off x="381000" y="1447800"/>
            <a:ext cx="8458200" cy="1676400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MISSÃO</a:t>
            </a:r>
          </a:p>
          <a:p>
            <a:pPr algn="ctr"/>
            <a:r>
              <a:rPr lang="pt-PT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Proporcionar ao mercado soluções de projecto e de serviços na área da energia,</a:t>
            </a:r>
          </a:p>
          <a:p>
            <a:pPr algn="ctr"/>
            <a:r>
              <a:rPr lang="pt-PT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considerando os aspectos da segurança, da função e da eficiência energética, nos </a:t>
            </a:r>
          </a:p>
          <a:p>
            <a:pPr algn="ctr"/>
            <a:r>
              <a:rPr lang="pt-PT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domínios electrotécnico, das telecomunicações, do AVAC, </a:t>
            </a:r>
          </a:p>
          <a:p>
            <a:pPr algn="ctr"/>
            <a:r>
              <a:rPr lang="pt-PT" sz="14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do gás e das redes de segurança.</a:t>
            </a:r>
          </a:p>
        </p:txBody>
      </p:sp>
      <p:sp>
        <p:nvSpPr>
          <p:cNvPr id="9231" name="Oval 15"/>
          <p:cNvSpPr>
            <a:spLocks noChangeArrowheads="1"/>
          </p:cNvSpPr>
          <p:nvPr/>
        </p:nvSpPr>
        <p:spPr bwMode="auto">
          <a:xfrm>
            <a:off x="381000" y="3276600"/>
            <a:ext cx="8458200" cy="2895600"/>
          </a:xfrm>
          <a:prstGeom prst="ellipse">
            <a:avLst/>
          </a:prstGeom>
          <a:noFill/>
          <a:ln w="25400" algn="ctr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pt-PT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POLÍTICA DA QUALIDADE</a:t>
            </a:r>
          </a:p>
          <a:p>
            <a:pPr algn="ctr"/>
            <a:endParaRPr lang="pt-PT" sz="1200" b="1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Alcançar a satisfação dos clientes, seja na qualidade do serviço prestado adequada </a:t>
            </a:r>
          </a:p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às suas necessidades, seja no prazo de execução,  seja na relação personalizada que lhes é concedida.</a:t>
            </a:r>
          </a:p>
          <a:p>
            <a:pPr algn="ctr"/>
            <a:endParaRPr lang="pt-PT" sz="800" b="1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Instalar na organização do GRUPO  S.E a melhoria contínua ao nível dos custos operacionais, </a:t>
            </a:r>
          </a:p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da satisfação do cliente e na sua expressão económica global.</a:t>
            </a:r>
          </a:p>
          <a:p>
            <a:pPr algn="ctr"/>
            <a:endParaRPr lang="pt-PT" sz="800" b="1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Acompanhar a evolução legal e normativa  das actividades, com especial atenção para  a regulamentação </a:t>
            </a:r>
          </a:p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nos domínios dos projectos de especialidade e da eficiência energética.</a:t>
            </a:r>
          </a:p>
          <a:p>
            <a:pPr algn="ctr"/>
            <a:endParaRPr lang="pt-PT" sz="800" b="1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Envolver os colaboradores e promover a coesão da equipa, evoluindo as competências </a:t>
            </a:r>
          </a:p>
          <a:p>
            <a:pPr algn="ctr"/>
            <a:r>
              <a:rPr lang="pt-PT" sz="1200" b="1">
                <a:solidFill>
                  <a:schemeClr val="bg1"/>
                </a:solidFill>
                <a:effectLst>
                  <a:outerShdw blurRad="38100" dist="38100" dir="2700000" algn="tl">
                    <a:srgbClr val="DDDDDD"/>
                  </a:outerShdw>
                </a:effectLst>
              </a:rPr>
              <a:t>de cada um, ao serviço do resultado global.</a:t>
            </a:r>
          </a:p>
          <a:p>
            <a:pPr algn="ctr"/>
            <a:endParaRPr lang="pt-PT" sz="1200" b="1">
              <a:solidFill>
                <a:schemeClr val="bg1"/>
              </a:solidFill>
              <a:effectLst>
                <a:outerShdw blurRad="38100" dist="38100" dir="2700000" algn="tl">
                  <a:srgbClr val="DDDDDD"/>
                </a:outerShdw>
              </a:effectLst>
            </a:endParaRPr>
          </a:p>
        </p:txBody>
      </p:sp>
      <p:sp>
        <p:nvSpPr>
          <p:cNvPr id="23560" name="Rectângulo 41"/>
          <p:cNvSpPr>
            <a:spLocks noChangeArrowheads="1"/>
          </p:cNvSpPr>
          <p:nvPr/>
        </p:nvSpPr>
        <p:spPr bwMode="auto">
          <a:xfrm>
            <a:off x="2667000" y="6427788"/>
            <a:ext cx="457200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pt-PT" sz="1100">
                <a:solidFill>
                  <a:schemeClr val="bg1"/>
                </a:solidFill>
              </a:rPr>
              <a:t>GRUPO S.E - 9ª Edição (2012 Abril 10)</a:t>
            </a:r>
          </a:p>
          <a:p>
            <a:pPr algn="ctr"/>
            <a:r>
              <a:rPr lang="pt-PT" sz="1100">
                <a:solidFill>
                  <a:schemeClr val="bg1"/>
                </a:solidFill>
              </a:rPr>
              <a:t>Aprovada por A. Miranda Lindo (Director Geral)</a:t>
            </a: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1_Modelo de apresentação predefinido">
  <a:themeElements>
    <a:clrScheme name="Modelo de apresentação predefinido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Modelo de apresentação predefinid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PT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pt-PT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odelo de apresentação predefini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odelo de apresentação predefini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odelo de apresentação predefini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755D19BFE6F0C9438B004619B2567566" ma:contentTypeVersion="0" ma:contentTypeDescription="Criar um novo documento." ma:contentTypeScope="" ma:versionID="ff508153f67e21b9f43d7759b0017adb">
  <xsd:schema xmlns:xsd="http://www.w3.org/2001/XMLSchema" xmlns:p="http://schemas.microsoft.com/office/2006/metadata/properties" targetNamespace="http://schemas.microsoft.com/office/2006/metadata/properties" ma:root="true" ma:fieldsID="74923d38780aa90fc6b1290940357d8e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údo" ma:readOnly="true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BF153279-C5CD-42FD-AB43-0F502800925F}">
  <ds:schemaRefs>
    <ds:schemaRef ds:uri="http://schemas.microsoft.com/office/2006/metadata/longProperties"/>
  </ds:schemaRefs>
</ds:datastoreItem>
</file>

<file path=customXml/itemProps2.xml><?xml version="1.0" encoding="utf-8"?>
<ds:datastoreItem xmlns:ds="http://schemas.openxmlformats.org/officeDocument/2006/customXml" ds:itemID="{F9F3907E-3098-43D1-B832-61FDBCB37AE3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6961D527-7F64-4673-9009-F130FCB02CA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1670</TotalTime>
  <Words>1768</Words>
  <Application>Microsoft Macintosh PowerPoint</Application>
  <PresentationFormat>On-screen Show (4:3)</PresentationFormat>
  <Paragraphs>426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7" baseType="lpstr">
      <vt:lpstr>Arial</vt:lpstr>
      <vt:lpstr>Calibri</vt:lpstr>
      <vt:lpstr>Times New Roman</vt:lpstr>
      <vt:lpstr>Webdings</vt:lpstr>
      <vt:lpstr>1_Modelo de apresentação predefinido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MANUAL DA QUALIDADE</dc:title>
  <dc:creator>daniel carvalho</dc:creator>
  <cp:lastModifiedBy>Valentim Branquinho</cp:lastModifiedBy>
  <cp:revision>60</cp:revision>
  <cp:lastPrinted>1601-01-01T00:00:00Z</cp:lastPrinted>
  <dcterms:created xsi:type="dcterms:W3CDTF">1601-01-01T00:00:00Z</dcterms:created>
  <dcterms:modified xsi:type="dcterms:W3CDTF">2013-09-06T15:51:59Z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ContentType">
    <vt:lpwstr>Documento</vt:lpwstr>
  </property>
  <property fmtid="{D5CDD505-2E9C-101B-9397-08002B2CF9AE}" pid="4" name="SUPORTE/ARQUIVO">
    <vt:lpwstr>INFORMÁTICO</vt:lpwstr>
  </property>
</Properties>
</file>